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6" r:id="rId19"/>
    <p:sldId id="274" r:id="rId20"/>
    <p:sldId id="275" r:id="rId21"/>
    <p:sldId id="277" r:id="rId22"/>
    <p:sldId id="279" r:id="rId23"/>
    <p:sldId id="281" r:id="rId24"/>
    <p:sldId id="286" r:id="rId25"/>
    <p:sldId id="285"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320" y="-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0E196-20A8-4622-B416-96F1A2949375}" type="datetimeFigureOut">
              <a:rPr lang="sv-SE" smtClean="0"/>
              <a:t>2023-11-20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71FB0-08C6-44BD-8158-C487D9D87FB3}" type="slidenum">
              <a:rPr lang="sv-SE" smtClean="0"/>
              <a:t>‹#›</a:t>
            </a:fld>
            <a:endParaRPr lang="sv-SE"/>
          </a:p>
        </p:txBody>
      </p:sp>
    </p:spTree>
    <p:extLst>
      <p:ext uri="{BB962C8B-B14F-4D97-AF65-F5344CB8AC3E}">
        <p14:creationId xmlns:p14="http://schemas.microsoft.com/office/powerpoint/2010/main" val="180761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011CBF9-1FEF-C3E4-5753-5BA5F0CCBF2C}"/>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xmlns="" id="{58DE8AE9-2431-8877-AAAF-0776021FB9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xmlns="" id="{53D66E8B-CF4F-FF04-C2AE-ABBE3306FF22}"/>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5" name="Platshållare för sidfot 4">
            <a:extLst>
              <a:ext uri="{FF2B5EF4-FFF2-40B4-BE49-F238E27FC236}">
                <a16:creationId xmlns:a16="http://schemas.microsoft.com/office/drawing/2014/main" xmlns="" id="{69E01FCE-310A-53AF-A790-79ECF5DC413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0DD29112-6E7E-6972-3195-767DD63678CD}"/>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9896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2A2F3B8-ED14-0BBC-4D54-F0DCB10A5E7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xmlns="" id="{B36BA581-3A8A-6A27-4331-1DF2AF7B6C1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1659F9B9-C458-4A93-D029-9A0C4CF8C9C0}"/>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5" name="Platshållare för sidfot 4">
            <a:extLst>
              <a:ext uri="{FF2B5EF4-FFF2-40B4-BE49-F238E27FC236}">
                <a16:creationId xmlns:a16="http://schemas.microsoft.com/office/drawing/2014/main" xmlns="" id="{9EEE70D7-8A91-E524-E431-597A13B9EBE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D8A853D2-3235-9EBD-2586-0195155A9BA4}"/>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401670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xmlns="" id="{5186BE41-828B-57AD-66C5-EF5CAD24E53F}"/>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xmlns="" id="{82ECEF09-7666-9C9B-C2A5-0817D5D4EF3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A28A4F23-3960-3939-0408-AEADF46CD8E4}"/>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5" name="Platshållare för sidfot 4">
            <a:extLst>
              <a:ext uri="{FF2B5EF4-FFF2-40B4-BE49-F238E27FC236}">
                <a16:creationId xmlns:a16="http://schemas.microsoft.com/office/drawing/2014/main" xmlns="" id="{A3422FF3-5CA7-B770-9DB2-0A27A55A5C4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22648B62-E2D9-68D4-127D-D81C76E95AA3}"/>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1394006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7CCC1A0-D45C-50F7-E53A-6D559713A43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F664A882-6B83-D0C6-7B6D-611FC798B2E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3F7C0DBA-8EB0-EDC5-ED59-6D0792EECACB}"/>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5" name="Platshållare för sidfot 4">
            <a:extLst>
              <a:ext uri="{FF2B5EF4-FFF2-40B4-BE49-F238E27FC236}">
                <a16:creationId xmlns:a16="http://schemas.microsoft.com/office/drawing/2014/main" xmlns="" id="{2A563817-84F2-9B10-AD6B-198467EC347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D99CCEA6-788B-5A15-8600-3A955B6DA2DD}"/>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422962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25D9B51-3187-4762-1AED-DFD931C1FCDF}"/>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6E49608D-AB05-3846-1C1B-7781B9B190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xmlns="" id="{96C62E41-9CE7-A059-CB7E-96A753B681AF}"/>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5" name="Platshållare för sidfot 4">
            <a:extLst>
              <a:ext uri="{FF2B5EF4-FFF2-40B4-BE49-F238E27FC236}">
                <a16:creationId xmlns:a16="http://schemas.microsoft.com/office/drawing/2014/main" xmlns="" id="{79ECA669-A9D5-F56D-A348-35FB1228923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3594D66D-C762-9082-97BA-1A08E945DE6F}"/>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231846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85488B33-AB51-2E04-7590-A2D482E8812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7140A5C9-8EFE-06A3-CA20-15511F5DBED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xmlns="" id="{002F6FF2-EDB8-6E79-300E-0B53FA0788F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xmlns="" id="{34D92718-1D36-E981-1268-B34CD3060924}"/>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6" name="Platshållare för sidfot 5">
            <a:extLst>
              <a:ext uri="{FF2B5EF4-FFF2-40B4-BE49-F238E27FC236}">
                <a16:creationId xmlns:a16="http://schemas.microsoft.com/office/drawing/2014/main" xmlns="" id="{033364FD-F2CF-3B02-1518-222088D4761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xmlns="" id="{669E1EC8-F208-2CC8-24BE-D85876A9FC75}"/>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94126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7E1D976-D72F-982B-6569-72C15A5606F6}"/>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3A110FA2-41AD-B146-278E-B17EA699C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xmlns="" id="{272D9589-86AE-FC43-EC73-705B2646555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xmlns="" id="{16FD4EFD-AB75-EF11-9786-1FB1CD4F74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xmlns="" id="{A941D888-B26E-75D6-7B5B-9C2A846538A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xmlns="" id="{7D1FCCC0-C274-1572-63AE-7C1E01D32ABD}"/>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8" name="Platshållare för sidfot 7">
            <a:extLst>
              <a:ext uri="{FF2B5EF4-FFF2-40B4-BE49-F238E27FC236}">
                <a16:creationId xmlns:a16="http://schemas.microsoft.com/office/drawing/2014/main" xmlns="" id="{5DB42D2B-50C1-694B-035A-381BB5A00FD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xmlns="" id="{1DC4079C-BEC0-B35C-22D6-9316BFD10525}"/>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2707408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EC5556C-0892-1805-5900-7D016D38B59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xmlns="" id="{6692925C-B379-76B6-7A28-E899434133E0}"/>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4" name="Platshållare för sidfot 3">
            <a:extLst>
              <a:ext uri="{FF2B5EF4-FFF2-40B4-BE49-F238E27FC236}">
                <a16:creationId xmlns:a16="http://schemas.microsoft.com/office/drawing/2014/main" xmlns="" id="{1B474D0C-A991-7B5F-E5C1-FA16BB07ADC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xmlns="" id="{54094173-08CB-BFC6-C761-E13A738D5456}"/>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131315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xmlns="" id="{5F5F3FCA-A390-435A-5C9B-7E4AC6F70D88}"/>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3" name="Platshållare för sidfot 2">
            <a:extLst>
              <a:ext uri="{FF2B5EF4-FFF2-40B4-BE49-F238E27FC236}">
                <a16:creationId xmlns:a16="http://schemas.microsoft.com/office/drawing/2014/main" xmlns="" id="{D137BEA7-E449-0E28-E3AE-42126A075CA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xmlns="" id="{A4F5D170-DB97-F32C-2FF9-FAB7BCC4E8F2}"/>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3821484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CC13059-D501-4BA0-CAC3-58BA6078B0D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CAA0B919-FB34-1E8B-DB0C-11E2B0BBDA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xmlns="" id="{90D24636-7CA1-7397-80A8-835E19874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xmlns="" id="{5081725A-1384-B832-0DB6-F102587A3A86}"/>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6" name="Platshållare för sidfot 5">
            <a:extLst>
              <a:ext uri="{FF2B5EF4-FFF2-40B4-BE49-F238E27FC236}">
                <a16:creationId xmlns:a16="http://schemas.microsoft.com/office/drawing/2014/main" xmlns="" id="{F61F33BB-91AE-E8C8-DECF-A59DF036FE9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xmlns="" id="{13FFFBA6-4ADF-A62D-C0F8-4BEF4B18A652}"/>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1234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2FD7781-B6C1-931D-257C-ECF4AC03D57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xmlns="" id="{068E19B6-F884-E91B-4397-FA718DD4F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xmlns="" id="{B7D6E0F5-C276-5A21-BFDF-BD82721A8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xmlns="" id="{5BFF12BF-3BE8-154D-B6DC-11A2A93E78A0}"/>
              </a:ext>
            </a:extLst>
          </p:cNvPr>
          <p:cNvSpPr>
            <a:spLocks noGrp="1"/>
          </p:cNvSpPr>
          <p:nvPr>
            <p:ph type="dt" sz="half" idx="10"/>
          </p:nvPr>
        </p:nvSpPr>
        <p:spPr/>
        <p:txBody>
          <a:bodyPr/>
          <a:lstStyle/>
          <a:p>
            <a:fld id="{A0DC73B4-DB41-41DF-A05D-93438C38B699}" type="datetimeFigureOut">
              <a:rPr lang="sv-SE" smtClean="0"/>
              <a:t>2023-11-20</a:t>
            </a:fld>
            <a:endParaRPr lang="sv-SE"/>
          </a:p>
        </p:txBody>
      </p:sp>
      <p:sp>
        <p:nvSpPr>
          <p:cNvPr id="6" name="Platshållare för sidfot 5">
            <a:extLst>
              <a:ext uri="{FF2B5EF4-FFF2-40B4-BE49-F238E27FC236}">
                <a16:creationId xmlns:a16="http://schemas.microsoft.com/office/drawing/2014/main" xmlns="" id="{357348BB-7EF4-6850-EF3D-122887459DD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xmlns="" id="{D40F96AC-4773-DBCD-E546-A6DAE4BA59B2}"/>
              </a:ext>
            </a:extLst>
          </p:cNvPr>
          <p:cNvSpPr>
            <a:spLocks noGrp="1"/>
          </p:cNvSpPr>
          <p:nvPr>
            <p:ph type="sldNum" sz="quarter" idx="12"/>
          </p:nvPr>
        </p:nvSpPr>
        <p:spPr/>
        <p:txBody>
          <a:bodyPr/>
          <a:lstStyle/>
          <a:p>
            <a:fld id="{077BCB46-F075-4A62-82B9-24653C589BC4}" type="slidenum">
              <a:rPr lang="sv-SE" smtClean="0"/>
              <a:t>‹#›</a:t>
            </a:fld>
            <a:endParaRPr lang="sv-SE"/>
          </a:p>
        </p:txBody>
      </p:sp>
    </p:spTree>
    <p:extLst>
      <p:ext uri="{BB962C8B-B14F-4D97-AF65-F5344CB8AC3E}">
        <p14:creationId xmlns:p14="http://schemas.microsoft.com/office/powerpoint/2010/main" val="122707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xmlns="" id="{0D596B40-DCAD-9AAA-C94D-4ADA8B299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00B9D084-D1E7-4126-BF05-EF7FAC9BE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865924A6-4E13-951F-54AF-F641A9C65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C73B4-DB41-41DF-A05D-93438C38B699}" type="datetimeFigureOut">
              <a:rPr lang="sv-SE" smtClean="0"/>
              <a:t>2023-11-20</a:t>
            </a:fld>
            <a:endParaRPr lang="sv-SE"/>
          </a:p>
        </p:txBody>
      </p:sp>
      <p:sp>
        <p:nvSpPr>
          <p:cNvPr id="5" name="Platshållare för sidfot 4">
            <a:extLst>
              <a:ext uri="{FF2B5EF4-FFF2-40B4-BE49-F238E27FC236}">
                <a16:creationId xmlns:a16="http://schemas.microsoft.com/office/drawing/2014/main" xmlns="" id="{0B1B0999-8EAB-0B37-0BB6-DA0B1FE1D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xmlns="" id="{AA67E891-3842-62E1-70F3-9259AEF45C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BCB46-F075-4A62-82B9-24653C589BC4}" type="slidenum">
              <a:rPr lang="sv-SE" smtClean="0"/>
              <a:t>‹#›</a:t>
            </a:fld>
            <a:endParaRPr lang="sv-SE"/>
          </a:p>
        </p:txBody>
      </p:sp>
    </p:spTree>
    <p:extLst>
      <p:ext uri="{BB962C8B-B14F-4D97-AF65-F5344CB8AC3E}">
        <p14:creationId xmlns:p14="http://schemas.microsoft.com/office/powerpoint/2010/main" val="1101533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6C0A3A0-35F1-405E-09DB-B4EF0D9AEADA}"/>
              </a:ext>
            </a:extLst>
          </p:cNvPr>
          <p:cNvSpPr>
            <a:spLocks noGrp="1"/>
          </p:cNvSpPr>
          <p:nvPr>
            <p:ph type="title"/>
          </p:nvPr>
        </p:nvSpPr>
        <p:spPr>
          <a:xfrm>
            <a:off x="839788" y="1058778"/>
            <a:ext cx="3932237" cy="2011681"/>
          </a:xfrm>
        </p:spPr>
        <p:txBody>
          <a:bodyPr>
            <a:normAutofit/>
          </a:bodyPr>
          <a:lstStyle/>
          <a:p>
            <a:r>
              <a:rPr lang="sv-SE" sz="4400" b="1" dirty="0">
                <a:latin typeface="+mn-lt"/>
              </a:rPr>
              <a:t>Välkomna!</a:t>
            </a:r>
            <a:r>
              <a:rPr lang="sv-SE" sz="4000" b="1" dirty="0"/>
              <a:t/>
            </a:r>
            <a:br>
              <a:rPr lang="sv-SE" sz="4000" b="1" dirty="0"/>
            </a:br>
            <a:r>
              <a:rPr lang="sv-SE" b="1" dirty="0"/>
              <a:t/>
            </a:r>
            <a:br>
              <a:rPr lang="sv-SE" b="1" dirty="0"/>
            </a:br>
            <a:r>
              <a:rPr lang="sv-SE" b="1" dirty="0"/>
              <a:t>Till en presentation om vad MH är!</a:t>
            </a:r>
            <a:endParaRPr lang="sv-SE" sz="3600" b="1" dirty="0">
              <a:latin typeface="+mn-lt"/>
            </a:endParaRPr>
          </a:p>
        </p:txBody>
      </p:sp>
      <p:sp>
        <p:nvSpPr>
          <p:cNvPr id="3" name="Underrubrik 2">
            <a:extLst>
              <a:ext uri="{FF2B5EF4-FFF2-40B4-BE49-F238E27FC236}">
                <a16:creationId xmlns:a16="http://schemas.microsoft.com/office/drawing/2014/main" xmlns="" id="{529738AA-1B25-E92F-CD7A-ADF1995ABE8F}"/>
              </a:ext>
            </a:extLst>
          </p:cNvPr>
          <p:cNvSpPr>
            <a:spLocks noGrp="1"/>
          </p:cNvSpPr>
          <p:nvPr>
            <p:ph type="body" sz="half" idx="2"/>
          </p:nvPr>
        </p:nvSpPr>
        <p:spPr>
          <a:xfrm>
            <a:off x="839788" y="3070460"/>
            <a:ext cx="3932237" cy="1588168"/>
          </a:xfrm>
        </p:spPr>
        <p:txBody>
          <a:bodyPr>
            <a:normAutofit/>
          </a:bodyPr>
          <a:lstStyle/>
          <a:p>
            <a:pPr algn="ctr"/>
            <a:endParaRPr lang="sv-SE" sz="2400" b="1" dirty="0"/>
          </a:p>
          <a:p>
            <a:pPr algn="ctr"/>
            <a:r>
              <a:rPr lang="sv-SE" sz="2000" b="1" dirty="0"/>
              <a:t>MH – Mentalbeskrivning Hund</a:t>
            </a:r>
            <a:endParaRPr lang="sv-SE" sz="2000" dirty="0"/>
          </a:p>
        </p:txBody>
      </p:sp>
      <p:pic>
        <p:nvPicPr>
          <p:cNvPr id="12" name="Platshållare för bild 11">
            <a:extLst>
              <a:ext uri="{FF2B5EF4-FFF2-40B4-BE49-F238E27FC236}">
                <a16:creationId xmlns:a16="http://schemas.microsoft.com/office/drawing/2014/main" xmlns="" id="{283D0A8B-07AD-78B3-A923-302371C40B9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p:pic>
    </p:spTree>
    <p:extLst>
      <p:ext uri="{BB962C8B-B14F-4D97-AF65-F5344CB8AC3E}">
        <p14:creationId xmlns:p14="http://schemas.microsoft.com/office/powerpoint/2010/main" val="293735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1BB78DE-1517-C628-444A-9EFE6EE180E1}"/>
              </a:ext>
            </a:extLst>
          </p:cNvPr>
          <p:cNvSpPr>
            <a:spLocks noGrp="1"/>
          </p:cNvSpPr>
          <p:nvPr>
            <p:ph type="ctrTitle"/>
          </p:nvPr>
        </p:nvSpPr>
        <p:spPr>
          <a:xfrm>
            <a:off x="1524000" y="0"/>
            <a:ext cx="9144000" cy="1934678"/>
          </a:xfrm>
        </p:spPr>
        <p:txBody>
          <a:bodyPr>
            <a:normAutofit fontScale="90000"/>
          </a:bodyPr>
          <a:lstStyle/>
          <a:p>
            <a:r>
              <a:rPr lang="sv-SE" sz="4400" b="1" dirty="0">
                <a:effectLst/>
                <a:latin typeface="+mn-lt"/>
                <a:ea typeface="Times New Roman" panose="02020603050405020304" pitchFamily="18" charset="0"/>
                <a:cs typeface="Times New Roman" panose="02020603050405020304" pitchFamily="18" charset="0"/>
              </a:rPr>
              <a:t>Mentalbeskrivning Hund – för vem och varför?</a:t>
            </a:r>
            <a:r>
              <a:rPr lang="sv-SE" sz="8000" b="1" dirty="0">
                <a:effectLst/>
                <a:latin typeface="+mn-lt"/>
                <a:ea typeface="Calibri" panose="020F0502020204030204" pitchFamily="34" charset="0"/>
                <a:cs typeface="Times New Roman" panose="02020603050405020304" pitchFamily="18" charset="0"/>
              </a:rPr>
              <a:t/>
            </a:r>
            <a:br>
              <a:rPr lang="sv-SE" sz="8000" b="1" dirty="0">
                <a:effectLst/>
                <a:latin typeface="+mn-lt"/>
                <a:ea typeface="Calibri" panose="020F0502020204030204" pitchFamily="34" charset="0"/>
                <a:cs typeface="Times New Roman" panose="02020603050405020304" pitchFamily="18" charset="0"/>
              </a:rPr>
            </a:br>
            <a:endParaRPr lang="sv-SE" dirty="0"/>
          </a:p>
        </p:txBody>
      </p:sp>
      <p:sp>
        <p:nvSpPr>
          <p:cNvPr id="3" name="Underrubrik 2">
            <a:extLst>
              <a:ext uri="{FF2B5EF4-FFF2-40B4-BE49-F238E27FC236}">
                <a16:creationId xmlns:a16="http://schemas.microsoft.com/office/drawing/2014/main" xmlns="" id="{9862E084-DD61-C6DD-6FF5-630525B64276}"/>
              </a:ext>
            </a:extLst>
          </p:cNvPr>
          <p:cNvSpPr>
            <a:spLocks noGrp="1"/>
          </p:cNvSpPr>
          <p:nvPr>
            <p:ph type="subTitle" idx="1"/>
          </p:nvPr>
        </p:nvSpPr>
        <p:spPr>
          <a:xfrm>
            <a:off x="1524000" y="1241659"/>
            <a:ext cx="9144000" cy="5149516"/>
          </a:xfrm>
        </p:spPr>
        <p:txBody>
          <a:bodyPr>
            <a:normAutofit fontScale="25000" lnSpcReduction="20000"/>
          </a:bodyPr>
          <a:lstStyle/>
          <a:p>
            <a:pPr algn="l">
              <a:lnSpc>
                <a:spcPct val="107000"/>
              </a:lnSpc>
              <a:spcAft>
                <a:spcPts val="800"/>
              </a:spcAft>
            </a:pPr>
            <a:r>
              <a:rPr lang="sv-SE" sz="8000" u="sng" dirty="0">
                <a:effectLst/>
                <a:ea typeface="Times New Roman" panose="02020603050405020304" pitchFamily="18" charset="0"/>
                <a:cs typeface="Times New Roman" panose="02020603050405020304" pitchFamily="18" charset="0"/>
              </a:rPr>
              <a:t>MH - samhällsbetydelsen</a:t>
            </a:r>
            <a:endParaRPr lang="sv-SE" sz="8000" u="sng" dirty="0">
              <a:effectLst/>
              <a:ea typeface="Calibri" panose="020F0502020204030204" pitchFamily="34" charset="0"/>
              <a:cs typeface="Times New Roman" panose="02020603050405020304" pitchFamily="18" charset="0"/>
            </a:endParaRPr>
          </a:p>
          <a:p>
            <a:pPr algn="l">
              <a:lnSpc>
                <a:spcPct val="107000"/>
              </a:lnSpc>
              <a:spcAft>
                <a:spcPts val="800"/>
              </a:spcAft>
            </a:pPr>
            <a:r>
              <a:rPr lang="sv-SE" sz="8000" dirty="0">
                <a:ea typeface="Times New Roman" panose="02020603050405020304" pitchFamily="18" charset="0"/>
                <a:cs typeface="Times New Roman" panose="02020603050405020304" pitchFamily="18" charset="0"/>
              </a:rPr>
              <a:t>Det är en</a:t>
            </a:r>
            <a:r>
              <a:rPr lang="sv-SE" sz="8000" dirty="0">
                <a:effectLst/>
                <a:ea typeface="Times New Roman" panose="02020603050405020304" pitchFamily="18" charset="0"/>
                <a:cs typeface="Times New Roman" panose="02020603050405020304" pitchFamily="18" charset="0"/>
              </a:rPr>
              <a:t> slags varudeklaration, eftersom de hundar som har gjort ett MH har ett “papper” på sina mentala egenskaper </a:t>
            </a:r>
            <a:endParaRPr lang="sv-SE" sz="8000" dirty="0">
              <a:effectLst/>
              <a:ea typeface="Calibri" panose="020F0502020204030204" pitchFamily="34" charset="0"/>
              <a:cs typeface="Times New Roman" panose="02020603050405020304" pitchFamily="18" charset="0"/>
            </a:endParaRPr>
          </a:p>
          <a:p>
            <a:pPr algn="l">
              <a:lnSpc>
                <a:spcPct val="107000"/>
              </a:lnSpc>
              <a:spcAft>
                <a:spcPts val="800"/>
              </a:spcAft>
            </a:pPr>
            <a:r>
              <a:rPr lang="sv-SE" sz="8000" dirty="0">
                <a:effectLst/>
                <a:ea typeface="Times New Roman" panose="02020603050405020304" pitchFamily="18" charset="0"/>
                <a:cs typeface="Times New Roman" panose="02020603050405020304" pitchFamily="18" charset="0"/>
              </a:rPr>
              <a:t>Tack vare SBKs omfattande MH-verksamhet har vi ett gediget material om hur mentaliteten ser ut hos våra hundar. Med detta som underlag har uppfödarna goda förutsättningar att avla fram hundar som fungerar väl i den miljö vi lever i. Ca 118 000 hundar i Sverige är MH-beskrivna </a:t>
            </a:r>
            <a:endParaRPr lang="sv-SE" sz="8000" dirty="0">
              <a:effectLst/>
              <a:ea typeface="Calibri" panose="020F0502020204030204" pitchFamily="34" charset="0"/>
              <a:cs typeface="Times New Roman" panose="02020603050405020304" pitchFamily="18" charset="0"/>
            </a:endParaRPr>
          </a:p>
          <a:p>
            <a:pPr algn="l">
              <a:lnSpc>
                <a:spcPct val="107000"/>
              </a:lnSpc>
              <a:spcAft>
                <a:spcPts val="800"/>
              </a:spcAft>
            </a:pPr>
            <a:r>
              <a:rPr lang="sv-SE" sz="8000" u="sng" dirty="0">
                <a:effectLst/>
                <a:ea typeface="Times New Roman" panose="02020603050405020304" pitchFamily="18" charset="0"/>
                <a:cs typeface="Times New Roman" panose="02020603050405020304" pitchFamily="18" charset="0"/>
              </a:rPr>
              <a:t>MH för forskningen</a:t>
            </a:r>
            <a:endParaRPr lang="sv-SE" sz="8000" u="sng" dirty="0">
              <a:effectLst/>
              <a:ea typeface="Calibri" panose="020F0502020204030204" pitchFamily="34" charset="0"/>
              <a:cs typeface="Times New Roman" panose="02020603050405020304" pitchFamily="18" charset="0"/>
            </a:endParaRPr>
          </a:p>
          <a:p>
            <a:pPr algn="l">
              <a:lnSpc>
                <a:spcPct val="107000"/>
              </a:lnSpc>
              <a:spcAft>
                <a:spcPts val="800"/>
              </a:spcAft>
            </a:pPr>
            <a:r>
              <a:rPr lang="sv-SE" sz="8000" dirty="0">
                <a:effectLst/>
                <a:ea typeface="Times New Roman" panose="02020603050405020304" pitchFamily="18" charset="0"/>
                <a:cs typeface="Times New Roman" panose="02020603050405020304" pitchFamily="18" charset="0"/>
              </a:rPr>
              <a:t>Forskare för statistik över alla mentalbeskrivna hundar och underlaget kan användas för att se hur olika raser reagerar på beskrivningen. De kan även se hur beteenden kan brukas för särskilda ändamål.</a:t>
            </a:r>
            <a:endParaRPr lang="sv-SE" sz="8000" dirty="0">
              <a:effectLst/>
              <a:ea typeface="Calibri" panose="020F0502020204030204" pitchFamily="34" charset="0"/>
              <a:cs typeface="Times New Roman" panose="02020603050405020304" pitchFamily="18" charset="0"/>
            </a:endParaRPr>
          </a:p>
          <a:p>
            <a:pPr algn="l">
              <a:lnSpc>
                <a:spcPct val="107000"/>
              </a:lnSpc>
              <a:spcAft>
                <a:spcPts val="800"/>
              </a:spcAft>
            </a:pPr>
            <a:r>
              <a:rPr lang="sv-SE" sz="8000" b="1" dirty="0">
                <a:effectLst/>
                <a:ea typeface="Times New Roman" panose="02020603050405020304" pitchFamily="18" charset="0"/>
                <a:cs typeface="Times New Roman" panose="02020603050405020304" pitchFamily="18" charset="0"/>
              </a:rPr>
              <a:t> </a:t>
            </a:r>
            <a:endParaRPr lang="sv-SE" sz="8000" b="1" dirty="0">
              <a:effectLst/>
              <a:ea typeface="Calibri" panose="020F0502020204030204" pitchFamily="34" charset="0"/>
              <a:cs typeface="Times New Roman" panose="02020603050405020304" pitchFamily="18" charset="0"/>
            </a:endParaRPr>
          </a:p>
          <a:p>
            <a:pPr algn="l">
              <a:lnSpc>
                <a:spcPct val="107000"/>
              </a:lnSpc>
              <a:spcAft>
                <a:spcPts val="800"/>
              </a:spcAft>
            </a:pPr>
            <a:r>
              <a:rPr lang="sv-SE" sz="8000" dirty="0">
                <a:effectLst/>
                <a:ea typeface="Times New Roman" panose="02020603050405020304" pitchFamily="18" charset="0"/>
                <a:cs typeface="Times New Roman" panose="02020603050405020304" pitchFamily="18" charset="0"/>
              </a:rPr>
              <a:t>Texten är hämtad från broschyren ”Mentalbeskrivning hund – Svenska Brukshundklubben”</a:t>
            </a:r>
            <a:endParaRPr lang="sv-SE" sz="8000" dirty="0">
              <a:effectLst/>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051867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18F64D9-9B41-FF57-B1EA-3A2A66A1ED7A}"/>
              </a:ext>
            </a:extLst>
          </p:cNvPr>
          <p:cNvSpPr>
            <a:spLocks noGrp="1"/>
          </p:cNvSpPr>
          <p:nvPr>
            <p:ph type="ctrTitle"/>
          </p:nvPr>
        </p:nvSpPr>
        <p:spPr>
          <a:xfrm>
            <a:off x="1524000" y="288758"/>
            <a:ext cx="9144000" cy="1241659"/>
          </a:xfrm>
        </p:spPr>
        <p:txBody>
          <a:bodyPr>
            <a:normAutofit fontScale="90000"/>
          </a:bodyPr>
          <a:lstStyle/>
          <a:p>
            <a:r>
              <a:rPr lang="sv-SE" sz="4000" b="1" dirty="0">
                <a:effectLst/>
                <a:latin typeface="+mn-lt"/>
                <a:ea typeface="Calibri" panose="020F0502020204030204" pitchFamily="34" charset="0"/>
                <a:cs typeface="Times New Roman" panose="02020603050405020304" pitchFamily="18" charset="0"/>
              </a:rPr>
              <a:t>Hur tolkar jag ett MH-protokoll?</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r>
            <a:br>
              <a:rPr lang="sv-SE" sz="1800" b="1" dirty="0">
                <a:effectLst/>
                <a:latin typeface="Calibri" panose="020F0502020204030204" pitchFamily="34" charset="0"/>
                <a:ea typeface="Calibri" panose="020F0502020204030204" pitchFamily="34" charset="0"/>
                <a:cs typeface="Times New Roman" panose="02020603050405020304" pitchFamily="18" charset="0"/>
              </a:rPr>
            </a:br>
            <a:endParaRPr lang="sv-SE" b="1" dirty="0"/>
          </a:p>
        </p:txBody>
      </p:sp>
      <p:sp>
        <p:nvSpPr>
          <p:cNvPr id="5" name="Underrubrik 4">
            <a:extLst>
              <a:ext uri="{FF2B5EF4-FFF2-40B4-BE49-F238E27FC236}">
                <a16:creationId xmlns:a16="http://schemas.microsoft.com/office/drawing/2014/main" xmlns="" id="{084155AF-7414-C92C-2342-2F1A8BEFC467}"/>
              </a:ext>
            </a:extLst>
          </p:cNvPr>
          <p:cNvSpPr>
            <a:spLocks noGrp="1"/>
          </p:cNvSpPr>
          <p:nvPr>
            <p:ph type="subTitle" idx="1"/>
          </p:nvPr>
        </p:nvSpPr>
        <p:spPr>
          <a:xfrm>
            <a:off x="1524000" y="933651"/>
            <a:ext cx="9144000" cy="5265018"/>
          </a:xfrm>
        </p:spPr>
        <p:txBody>
          <a:bodyPr>
            <a:normAutofit fontScale="92500" lnSpcReduction="10000"/>
          </a:bodyPr>
          <a:lstStyle/>
          <a:p>
            <a:pPr>
              <a:lnSpc>
                <a:spcPct val="107000"/>
              </a:lnSpc>
              <a:spcAft>
                <a:spcPts val="800"/>
              </a:spcAft>
            </a:pPr>
            <a:r>
              <a:rPr lang="sv-SE" sz="2000" dirty="0">
                <a:effectLst/>
                <a:ea typeface="Calibri" panose="020F0502020204030204" pitchFamily="34" charset="0"/>
                <a:cs typeface="Times New Roman" panose="02020603050405020304" pitchFamily="18" charset="0"/>
              </a:rPr>
              <a:t>Det är en viktig fråga att ställa sig när man ska köpa valp </a:t>
            </a:r>
          </a:p>
          <a:p>
            <a:pPr>
              <a:lnSpc>
                <a:spcPct val="107000"/>
              </a:lnSpc>
              <a:spcAft>
                <a:spcPts val="800"/>
              </a:spcAft>
            </a:pPr>
            <a:r>
              <a:rPr lang="sv-SE" sz="2000" dirty="0">
                <a:ea typeface="Calibri" panose="020F0502020204030204" pitchFamily="34" charset="0"/>
                <a:cs typeface="Times New Roman" panose="02020603050405020304" pitchFamily="18" charset="0"/>
              </a:rPr>
              <a:t>Föräldrar </a:t>
            </a:r>
            <a:r>
              <a:rPr lang="sv-SE" sz="2000" dirty="0">
                <a:effectLst/>
                <a:ea typeface="Calibri" panose="020F0502020204030204" pitchFamily="34" charset="0"/>
                <a:cs typeface="Times New Roman" panose="02020603050405020304" pitchFamily="18" charset="0"/>
              </a:rPr>
              <a:t>genomfört MH, eller har känd mental status. Men vad betyder det?</a:t>
            </a:r>
          </a:p>
          <a:p>
            <a:r>
              <a:rPr lang="sv-SE" sz="2000" dirty="0">
                <a:effectLst/>
                <a:ea typeface="Calibri" panose="020F0502020204030204" pitchFamily="34" charset="0"/>
                <a:cs typeface="Times New Roman" panose="02020603050405020304" pitchFamily="18" charset="0"/>
              </a:rPr>
              <a:t>För att få känd mental status måste kryss finnas i alla rutor/moment, 33 positioner, på protokollet</a:t>
            </a:r>
          </a:p>
          <a:p>
            <a:r>
              <a:rPr lang="sv-SE" sz="2000" dirty="0">
                <a:effectLst/>
                <a:ea typeface="Calibri" panose="020F0502020204030204" pitchFamily="34" charset="0"/>
                <a:cs typeface="Times New Roman" panose="02020603050405020304" pitchFamily="18" charset="0"/>
              </a:rPr>
              <a:t>SKK reglerna: för att få registrera valpar av </a:t>
            </a:r>
            <a:r>
              <a:rPr lang="sv-SE" sz="2000" dirty="0" err="1">
                <a:effectLst/>
                <a:ea typeface="Calibri" panose="020F0502020204030204" pitchFamily="34" charset="0"/>
                <a:cs typeface="Times New Roman" panose="02020603050405020304" pitchFamily="18" charset="0"/>
              </a:rPr>
              <a:t>bruksras</a:t>
            </a:r>
            <a:r>
              <a:rPr lang="sv-SE" sz="2000" dirty="0">
                <a:effectLst/>
                <a:ea typeface="Calibri" panose="020F0502020204030204" pitchFamily="34" charset="0"/>
                <a:cs typeface="Times New Roman" panose="02020603050405020304" pitchFamily="18" charset="0"/>
              </a:rPr>
              <a:t> krävs Känd mental status</a:t>
            </a:r>
          </a:p>
          <a:p>
            <a:r>
              <a:rPr lang="sv-SE" sz="2000" dirty="0">
                <a:effectLst/>
                <a:ea typeface="Calibri" panose="020F0502020204030204" pitchFamily="34" charset="0"/>
                <a:cs typeface="Times New Roman" panose="02020603050405020304" pitchFamily="18" charset="0"/>
              </a:rPr>
              <a:t>Titta även på </a:t>
            </a:r>
            <a:r>
              <a:rPr lang="sv-SE" sz="2000" dirty="0">
                <a:ea typeface="Calibri" panose="020F0502020204030204" pitchFamily="34" charset="0"/>
                <a:cs typeface="Times New Roman" panose="02020603050405020304" pitchFamily="18" charset="0"/>
              </a:rPr>
              <a:t>vad</a:t>
            </a:r>
            <a:r>
              <a:rPr lang="sv-SE" sz="2000" dirty="0">
                <a:effectLst/>
                <a:ea typeface="Calibri" panose="020F0502020204030204" pitchFamily="34" charset="0"/>
                <a:cs typeface="Times New Roman" panose="02020603050405020304" pitchFamily="18" charset="0"/>
              </a:rPr>
              <a:t> syskon till föräldrar har gjort på sina MH</a:t>
            </a:r>
          </a:p>
          <a:p>
            <a:r>
              <a:rPr lang="sv-SE" sz="2000" dirty="0">
                <a:effectLst/>
                <a:ea typeface="Calibri" panose="020F0502020204030204" pitchFamily="34" charset="0"/>
                <a:cs typeface="Times New Roman" panose="02020603050405020304" pitchFamily="18" charset="0"/>
              </a:rPr>
              <a:t>Det gäller att fundera på vilken slags hund man vill ha. Vill man ha en hund med mycket ”motor” för att du vill träna och tävla eller vill du ha en hund som bara är sällskap? </a:t>
            </a:r>
          </a:p>
          <a:p>
            <a:r>
              <a:rPr lang="sv-SE" sz="2000" dirty="0">
                <a:effectLst/>
                <a:ea typeface="Calibri" panose="020F0502020204030204" pitchFamily="34" charset="0"/>
                <a:cs typeface="Times New Roman" panose="02020603050405020304" pitchFamily="18" charset="0"/>
              </a:rPr>
              <a:t>Oavsett vilket man väljer ska man tänka på att rädsla är starkt nedärvbart, alltså bör föräldradjuren ha låg intensitet på rädslor</a:t>
            </a:r>
          </a:p>
          <a:p>
            <a:r>
              <a:rPr lang="sv-SE" sz="2000" dirty="0">
                <a:effectLst/>
                <a:ea typeface="Calibri" panose="020F0502020204030204" pitchFamily="34" charset="0"/>
                <a:cs typeface="Times New Roman" panose="02020603050405020304" pitchFamily="18" charset="0"/>
              </a:rPr>
              <a:t>Det räcker alltså inte att bara konstatera att föräldradjuren har Känd mental status. Man måste titta på att de fullföljt hela banan och framför allt titta noga på var kryssen sitter</a:t>
            </a:r>
          </a:p>
          <a:p>
            <a:r>
              <a:rPr lang="sv-SE" sz="2000" dirty="0">
                <a:effectLst/>
                <a:ea typeface="Calibri" panose="020F0502020204030204" pitchFamily="34" charset="0"/>
                <a:cs typeface="Times New Roman" panose="02020603050405020304" pitchFamily="18" charset="0"/>
              </a:rPr>
              <a:t>Prata gärna med uppfödaren och ägaren till föräldrarna</a:t>
            </a:r>
          </a:p>
          <a:p>
            <a:r>
              <a:rPr lang="sv-S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https://www.skk.se</a:t>
            </a:r>
            <a:r>
              <a:rPr lang="sv-SE" sz="18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v-S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https://hundar.skk.se/hunddata/</a:t>
            </a: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v-S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https://hundar.skk.se/avelsdata/Initial.aspx</a:t>
            </a: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sv-SE" sz="2000" dirty="0">
              <a:effectLst/>
              <a:ea typeface="Calibri" panose="020F0502020204030204" pitchFamily="34" charset="0"/>
              <a:cs typeface="Times New Roman" panose="02020603050405020304" pitchFamily="18" charset="0"/>
            </a:endParaRPr>
          </a:p>
          <a:p>
            <a:r>
              <a:rPr lang="sv-S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091409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F038944-8A6A-68DE-F1B8-AFC0682562DE}"/>
              </a:ext>
            </a:extLst>
          </p:cNvPr>
          <p:cNvSpPr>
            <a:spLocks noGrp="1"/>
          </p:cNvSpPr>
          <p:nvPr>
            <p:ph type="title"/>
          </p:nvPr>
        </p:nvSpPr>
        <p:spPr>
          <a:xfrm>
            <a:off x="839788" y="457200"/>
            <a:ext cx="3932237" cy="1265722"/>
          </a:xfrm>
        </p:spPr>
        <p:txBody>
          <a:bodyPr>
            <a:noAutofit/>
          </a:bodyPr>
          <a:lstStyle/>
          <a:p>
            <a:r>
              <a:rPr lang="sv-SE" b="1" dirty="0">
                <a:latin typeface="+mn-lt"/>
              </a:rPr>
              <a:t>Kontakt, hälsning, samarbete, hantering</a:t>
            </a:r>
          </a:p>
        </p:txBody>
      </p:sp>
      <p:sp>
        <p:nvSpPr>
          <p:cNvPr id="4" name="Platshållare för text 3">
            <a:extLst>
              <a:ext uri="{FF2B5EF4-FFF2-40B4-BE49-F238E27FC236}">
                <a16:creationId xmlns:a16="http://schemas.microsoft.com/office/drawing/2014/main" xmlns="" id="{366B64C5-E9E2-A17C-030D-D88E07970931}"/>
              </a:ext>
            </a:extLst>
          </p:cNvPr>
          <p:cNvSpPr>
            <a:spLocks noGrp="1"/>
          </p:cNvSpPr>
          <p:nvPr>
            <p:ph type="body" sz="half" idx="2"/>
          </p:nvPr>
        </p:nvSpPr>
        <p:spPr/>
        <p:txBody>
          <a:bodyPr>
            <a:normAutofit lnSpcReduction="10000"/>
          </a:bodyPr>
          <a:lstStyle/>
          <a:p>
            <a:r>
              <a:rPr lang="sv-SE" sz="2000" dirty="0">
                <a:ea typeface="Times New Roman" panose="02020603050405020304" pitchFamily="18" charset="0"/>
              </a:rPr>
              <a:t>Reaktion vid </a:t>
            </a:r>
            <a:r>
              <a:rPr lang="sv-SE" sz="2000" dirty="0">
                <a:effectLst/>
                <a:ea typeface="Times New Roman" panose="02020603050405020304" pitchFamily="18" charset="0"/>
              </a:rPr>
              <a:t>kontakt och i samarbete med en främmande människa. Går även iväg med hunden.</a:t>
            </a:r>
          </a:p>
          <a:p>
            <a:r>
              <a:rPr lang="sv-SE" sz="2000" dirty="0">
                <a:effectLst/>
                <a:ea typeface="Times New Roman" panose="02020603050405020304" pitchFamily="18" charset="0"/>
              </a:rPr>
              <a:t>Man iakttar då hur hunden låter sig hanteras och vilken förmåga den har att leka och samarbeta med den för hunden främmande människan (testledaren)</a:t>
            </a:r>
          </a:p>
          <a:p>
            <a:r>
              <a:rPr lang="sv-SE" sz="2000" dirty="0">
                <a:effectLst/>
                <a:ea typeface="Times New Roman" panose="02020603050405020304" pitchFamily="18" charset="0"/>
              </a:rPr>
              <a:t>Detta är bra att se och tänka på i vardagen när hunden träffar okända människor i hemmet, på stan eller vad det kan vara.</a:t>
            </a:r>
          </a:p>
          <a:p>
            <a:endParaRPr lang="sv-SE" dirty="0"/>
          </a:p>
        </p:txBody>
      </p:sp>
      <p:pic>
        <p:nvPicPr>
          <p:cNvPr id="10" name="Platshållare för bild 9">
            <a:extLst>
              <a:ext uri="{FF2B5EF4-FFF2-40B4-BE49-F238E27FC236}">
                <a16:creationId xmlns:a16="http://schemas.microsoft.com/office/drawing/2014/main" xmlns="" id="{6BA28268-8DAB-92D3-CC6E-6D09C880168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8909" b="18909"/>
          <a:stretch>
            <a:fillRect/>
          </a:stretch>
        </p:blipFill>
        <p:spPr/>
      </p:pic>
    </p:spTree>
    <p:extLst>
      <p:ext uri="{BB962C8B-B14F-4D97-AF65-F5344CB8AC3E}">
        <p14:creationId xmlns:p14="http://schemas.microsoft.com/office/powerpoint/2010/main" val="59696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8DB9EFF3-1DC7-2974-8DA2-1CD5649D23E0}"/>
              </a:ext>
            </a:extLst>
          </p:cNvPr>
          <p:cNvSpPr>
            <a:spLocks noGrp="1"/>
          </p:cNvSpPr>
          <p:nvPr>
            <p:ph type="title"/>
          </p:nvPr>
        </p:nvSpPr>
        <p:spPr/>
        <p:txBody>
          <a:bodyPr>
            <a:normAutofit/>
          </a:bodyPr>
          <a:lstStyle/>
          <a:p>
            <a:r>
              <a:rPr lang="sv-SE" sz="3600" b="1" dirty="0">
                <a:latin typeface="+mn-lt"/>
              </a:rPr>
              <a:t>Lek 1 x 2, samt dragkamp</a:t>
            </a:r>
            <a:r>
              <a:rPr lang="sv-SE" sz="3200" dirty="0"/>
              <a:t/>
            </a:r>
            <a:br>
              <a:rPr lang="sv-SE" sz="3200" dirty="0"/>
            </a:br>
            <a:endParaRPr lang="sv-SE" dirty="0"/>
          </a:p>
        </p:txBody>
      </p:sp>
      <p:pic>
        <p:nvPicPr>
          <p:cNvPr id="6" name="Platshållare för innehåll 5">
            <a:extLst>
              <a:ext uri="{FF2B5EF4-FFF2-40B4-BE49-F238E27FC236}">
                <a16:creationId xmlns:a16="http://schemas.microsoft.com/office/drawing/2014/main" xmlns="" id="{D7DA652E-40E6-0588-E575-233FA16105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52103" y="987425"/>
            <a:ext cx="5034370" cy="5028364"/>
          </a:xfrm>
        </p:spPr>
      </p:pic>
      <p:sp>
        <p:nvSpPr>
          <p:cNvPr id="4" name="Platshållare för text 3">
            <a:extLst>
              <a:ext uri="{FF2B5EF4-FFF2-40B4-BE49-F238E27FC236}">
                <a16:creationId xmlns:a16="http://schemas.microsoft.com/office/drawing/2014/main" xmlns="" id="{C90CB2A4-BEFC-0FD0-6E44-86701A015EEE}"/>
              </a:ext>
            </a:extLst>
          </p:cNvPr>
          <p:cNvSpPr>
            <a:spLocks noGrp="1"/>
          </p:cNvSpPr>
          <p:nvPr>
            <p:ph type="body" sz="half" idx="2"/>
          </p:nvPr>
        </p:nvSpPr>
        <p:spPr/>
        <p:txBody>
          <a:bodyPr/>
          <a:lstStyle/>
          <a:p>
            <a:r>
              <a:rPr lang="sv-SE" sz="2000" dirty="0"/>
              <a:t>Här tittar man på hundens vilja att samarbeta med en människa, genom att titta på lusten att jaga ifatt och gripa en trasa samt hur engagerad den är i leken.</a:t>
            </a:r>
          </a:p>
          <a:p>
            <a:r>
              <a:rPr lang="sv-SE" sz="2000" dirty="0"/>
              <a:t>TL och ägaren bollar en trasa emellan sig, man ser här då om/hur hunden är med i leken</a:t>
            </a:r>
          </a:p>
          <a:p>
            <a:r>
              <a:rPr lang="sv-SE" sz="2000" dirty="0"/>
              <a:t>Kastar iväg trasan och ser om/hur hunden griper</a:t>
            </a:r>
          </a:p>
          <a:p>
            <a:r>
              <a:rPr lang="sv-SE" sz="2000" dirty="0"/>
              <a:t>TL bjuder in och ser om/hur hunden kampar i trasan</a:t>
            </a:r>
          </a:p>
          <a:p>
            <a:endParaRPr lang="sv-SE" dirty="0"/>
          </a:p>
        </p:txBody>
      </p:sp>
    </p:spTree>
    <p:extLst>
      <p:ext uri="{BB962C8B-B14F-4D97-AF65-F5344CB8AC3E}">
        <p14:creationId xmlns:p14="http://schemas.microsoft.com/office/powerpoint/2010/main" val="69689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1851068-D5C9-66CA-A6C0-290E5B182187}"/>
              </a:ext>
            </a:extLst>
          </p:cNvPr>
          <p:cNvSpPr>
            <a:spLocks noGrp="1"/>
          </p:cNvSpPr>
          <p:nvPr>
            <p:ph type="title"/>
          </p:nvPr>
        </p:nvSpPr>
        <p:spPr>
          <a:xfrm>
            <a:off x="839788" y="457200"/>
            <a:ext cx="3932237" cy="678581"/>
          </a:xfrm>
        </p:spPr>
        <p:txBody>
          <a:bodyPr/>
          <a:lstStyle/>
          <a:p>
            <a:r>
              <a:rPr lang="sv-SE" sz="3200" b="1" dirty="0">
                <a:latin typeface="+mn-lt"/>
              </a:rPr>
              <a:t>Jakt x 2</a:t>
            </a:r>
            <a:r>
              <a:rPr lang="sv-SE" sz="3200" dirty="0"/>
              <a:t>	</a:t>
            </a:r>
            <a:endParaRPr lang="sv-SE" dirty="0"/>
          </a:p>
        </p:txBody>
      </p:sp>
      <p:pic>
        <p:nvPicPr>
          <p:cNvPr id="6" name="Platshållare för innehåll 5">
            <a:extLst>
              <a:ext uri="{FF2B5EF4-FFF2-40B4-BE49-F238E27FC236}">
                <a16:creationId xmlns:a16="http://schemas.microsoft.com/office/drawing/2014/main" xmlns="" id="{8F284BF9-4938-7757-67DD-CC17A9A833F8}"/>
              </a:ext>
            </a:extLst>
          </p:cNvPr>
          <p:cNvPicPr>
            <a:picLocks noGrp="1" noChangeAspect="1"/>
          </p:cNvPicPr>
          <p:nvPr>
            <p:ph idx="1"/>
          </p:nvPr>
        </p:nvPicPr>
        <p:blipFill>
          <a:blip r:embed="rId2"/>
          <a:stretch>
            <a:fillRect/>
          </a:stretch>
        </p:blipFill>
        <p:spPr>
          <a:xfrm>
            <a:off x="7286324" y="750771"/>
            <a:ext cx="4514248" cy="5293894"/>
          </a:xfrm>
        </p:spPr>
      </p:pic>
      <p:sp>
        <p:nvSpPr>
          <p:cNvPr id="4" name="Platshållare för text 3">
            <a:extLst>
              <a:ext uri="{FF2B5EF4-FFF2-40B4-BE49-F238E27FC236}">
                <a16:creationId xmlns:a16="http://schemas.microsoft.com/office/drawing/2014/main" xmlns="" id="{9F4CFAB0-3A5B-3C97-0EC5-F11C758AD717}"/>
              </a:ext>
            </a:extLst>
          </p:cNvPr>
          <p:cNvSpPr>
            <a:spLocks noGrp="1"/>
          </p:cNvSpPr>
          <p:nvPr>
            <p:ph type="body" sz="half" idx="2"/>
          </p:nvPr>
        </p:nvSpPr>
        <p:spPr>
          <a:xfrm>
            <a:off x="839788" y="1475071"/>
            <a:ext cx="3932237" cy="4393917"/>
          </a:xfrm>
        </p:spPr>
        <p:txBody>
          <a:bodyPr/>
          <a:lstStyle/>
          <a:p>
            <a:r>
              <a:rPr lang="sv-SE" sz="2000" dirty="0">
                <a:effectLst/>
                <a:ea typeface="Times New Roman" panose="02020603050405020304" pitchFamily="18" charset="0"/>
              </a:rPr>
              <a:t>Förföljande och gripande tittar man på hundens intresse att följa efter en trasa som dras på marken. </a:t>
            </a:r>
          </a:p>
          <a:p>
            <a:r>
              <a:rPr lang="sv-SE" sz="2000" dirty="0">
                <a:ea typeface="Times New Roman" panose="02020603050405020304" pitchFamily="18" charset="0"/>
              </a:rPr>
              <a:t>I</a:t>
            </a:r>
            <a:r>
              <a:rPr lang="sv-SE" sz="2000" dirty="0">
                <a:effectLst/>
                <a:ea typeface="Times New Roman" panose="02020603050405020304" pitchFamily="18" charset="0"/>
              </a:rPr>
              <a:t>ntresset att följa efter, hur snabbt hunden startar och vad den gör med bytet när den hittar det. </a:t>
            </a:r>
          </a:p>
          <a:p>
            <a:r>
              <a:rPr lang="sv-SE" sz="2000" dirty="0">
                <a:effectLst/>
                <a:ea typeface="Times New Roman" panose="02020603050405020304" pitchFamily="18" charset="0"/>
              </a:rPr>
              <a:t>Till vardags har du nytta av att veta detta t.ex. hur du kan leka och belöna din hund i träning. </a:t>
            </a:r>
          </a:p>
          <a:p>
            <a:r>
              <a:rPr lang="sv-SE" sz="2000" dirty="0">
                <a:effectLst/>
                <a:ea typeface="Times New Roman" panose="02020603050405020304" pitchFamily="18" charset="0"/>
              </a:rPr>
              <a:t>Man kan också här se om hunden har stort intresse för att jaga, till vardags t.ex. vilt.</a:t>
            </a:r>
          </a:p>
          <a:p>
            <a:endParaRPr lang="sv-SE" sz="2000" dirty="0">
              <a:effectLst/>
              <a:ea typeface="Times New Roman" panose="02020603050405020304" pitchFamily="18" charset="0"/>
            </a:endParaRPr>
          </a:p>
          <a:p>
            <a:endParaRPr lang="sv-SE" sz="2000" dirty="0">
              <a:effectLst/>
              <a:ea typeface="Times New Roman" panose="02020603050405020304" pitchFamily="18" charset="0"/>
            </a:endParaRPr>
          </a:p>
          <a:p>
            <a:endParaRPr lang="sv-SE" dirty="0"/>
          </a:p>
        </p:txBody>
      </p:sp>
      <p:pic>
        <p:nvPicPr>
          <p:cNvPr id="5" name="Bildobjekt 4">
            <a:extLst>
              <a:ext uri="{FF2B5EF4-FFF2-40B4-BE49-F238E27FC236}">
                <a16:creationId xmlns:a16="http://schemas.microsoft.com/office/drawing/2014/main" xmlns="" id="{60FC49C1-A5D2-28A4-3982-F30EFE513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55826" y="1976833"/>
            <a:ext cx="5395851" cy="3035166"/>
          </a:xfrm>
          <a:prstGeom prst="rect">
            <a:avLst/>
          </a:prstGeom>
        </p:spPr>
      </p:pic>
    </p:spTree>
    <p:extLst>
      <p:ext uri="{BB962C8B-B14F-4D97-AF65-F5344CB8AC3E}">
        <p14:creationId xmlns:p14="http://schemas.microsoft.com/office/powerpoint/2010/main" val="322558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D38ED46-20BC-4E16-B423-F02B23D52BD8}"/>
              </a:ext>
            </a:extLst>
          </p:cNvPr>
          <p:cNvSpPr>
            <a:spLocks noGrp="1"/>
          </p:cNvSpPr>
          <p:nvPr>
            <p:ph type="title"/>
          </p:nvPr>
        </p:nvSpPr>
        <p:spPr>
          <a:xfrm>
            <a:off x="839788" y="457200"/>
            <a:ext cx="3932237" cy="899962"/>
          </a:xfrm>
        </p:spPr>
        <p:txBody>
          <a:bodyPr>
            <a:normAutofit fontScale="90000"/>
          </a:bodyPr>
          <a:lstStyle/>
          <a:p>
            <a:r>
              <a:rPr lang="sv-SE" sz="3200" b="1" dirty="0">
                <a:latin typeface="+mn-lt"/>
              </a:rPr>
              <a:t>Aktivitet</a:t>
            </a:r>
            <a:r>
              <a:rPr lang="sv-SE" sz="3200" dirty="0"/>
              <a:t/>
            </a:r>
            <a:br>
              <a:rPr lang="sv-SE" sz="3200" dirty="0"/>
            </a:br>
            <a:endParaRPr lang="sv-SE" dirty="0"/>
          </a:p>
        </p:txBody>
      </p:sp>
      <p:pic>
        <p:nvPicPr>
          <p:cNvPr id="6" name="Platshållare för innehåll 5">
            <a:extLst>
              <a:ext uri="{FF2B5EF4-FFF2-40B4-BE49-F238E27FC236}">
                <a16:creationId xmlns:a16="http://schemas.microsoft.com/office/drawing/2014/main" xmlns="" id="{11668D10-0B90-3B3B-ECA9-6576C21A31B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16779" y="987425"/>
            <a:ext cx="3105018" cy="4873625"/>
          </a:xfrm>
        </p:spPr>
      </p:pic>
      <p:sp>
        <p:nvSpPr>
          <p:cNvPr id="4" name="Platshållare för text 3">
            <a:extLst>
              <a:ext uri="{FF2B5EF4-FFF2-40B4-BE49-F238E27FC236}">
                <a16:creationId xmlns:a16="http://schemas.microsoft.com/office/drawing/2014/main" xmlns="" id="{C14707A4-849B-B0C6-F5DC-1C71589A4AE0}"/>
              </a:ext>
            </a:extLst>
          </p:cNvPr>
          <p:cNvSpPr>
            <a:spLocks noGrp="1"/>
          </p:cNvSpPr>
          <p:nvPr>
            <p:ph type="body" sz="half" idx="2"/>
          </p:nvPr>
        </p:nvSpPr>
        <p:spPr>
          <a:xfrm>
            <a:off x="551030" y="1357162"/>
            <a:ext cx="3932237" cy="4503888"/>
          </a:xfrm>
        </p:spPr>
        <p:txBody>
          <a:bodyPr/>
          <a:lstStyle/>
          <a:p>
            <a:r>
              <a:rPr lang="sv-SE" sz="2000" dirty="0">
                <a:ea typeface="Times New Roman" panose="02020603050405020304" pitchFamily="18" charset="0"/>
              </a:rPr>
              <a:t>A</a:t>
            </a:r>
            <a:r>
              <a:rPr lang="sv-SE" sz="2000" dirty="0">
                <a:effectLst/>
                <a:ea typeface="Times New Roman" panose="02020603050405020304" pitchFamily="18" charset="0"/>
              </a:rPr>
              <a:t>ktivitetsnivå beskrivs hur hunden beter sig då det för tillfället inte händer något runt den. </a:t>
            </a:r>
          </a:p>
          <a:p>
            <a:r>
              <a:rPr lang="sv-SE" sz="2000" dirty="0">
                <a:effectLst/>
                <a:ea typeface="Times New Roman" panose="02020603050405020304" pitchFamily="18" charset="0"/>
              </a:rPr>
              <a:t>Blir den stressad/orolig när inget händer. </a:t>
            </a:r>
          </a:p>
          <a:p>
            <a:r>
              <a:rPr lang="sv-SE" sz="2000" dirty="0">
                <a:effectLst/>
                <a:ea typeface="Times New Roman" panose="02020603050405020304" pitchFamily="18" charset="0"/>
              </a:rPr>
              <a:t>Viktigt med en Av och På knapp.</a:t>
            </a:r>
          </a:p>
          <a:p>
            <a:r>
              <a:rPr lang="sv-SE" sz="2000" dirty="0">
                <a:effectLst/>
                <a:ea typeface="Times New Roman" panose="02020603050405020304" pitchFamily="18" charset="0"/>
              </a:rPr>
              <a:t>Viktigt att hunden kan spara på sin energi så den inte tröttar ut sig direkt, utan kan slappna av både i hemmet och i träning.</a:t>
            </a:r>
          </a:p>
          <a:p>
            <a:endParaRPr lang="sv-SE" dirty="0"/>
          </a:p>
        </p:txBody>
      </p:sp>
    </p:spTree>
    <p:extLst>
      <p:ext uri="{BB962C8B-B14F-4D97-AF65-F5344CB8AC3E}">
        <p14:creationId xmlns:p14="http://schemas.microsoft.com/office/powerpoint/2010/main" val="303961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xmlns="" id="{1462C5E1-D668-F217-BD41-CFCA6EE243FE}"/>
              </a:ext>
            </a:extLst>
          </p:cNvPr>
          <p:cNvSpPr>
            <a:spLocks noGrp="1"/>
          </p:cNvSpPr>
          <p:nvPr>
            <p:ph type="title"/>
          </p:nvPr>
        </p:nvSpPr>
        <p:spPr>
          <a:xfrm>
            <a:off x="839788" y="457200"/>
            <a:ext cx="3932237" cy="530225"/>
          </a:xfrm>
        </p:spPr>
        <p:txBody>
          <a:bodyPr>
            <a:normAutofit fontScale="90000"/>
          </a:bodyPr>
          <a:lstStyle/>
          <a:p>
            <a:r>
              <a:rPr lang="sv-SE" sz="3200" b="1" dirty="0">
                <a:latin typeface="+mn-lt"/>
              </a:rPr>
              <a:t>Avståndslek</a:t>
            </a:r>
            <a:endParaRPr lang="sv-SE" b="1" dirty="0">
              <a:latin typeface="+mn-lt"/>
            </a:endParaRPr>
          </a:p>
        </p:txBody>
      </p:sp>
      <p:sp>
        <p:nvSpPr>
          <p:cNvPr id="9" name="Platshållare för text 8">
            <a:extLst>
              <a:ext uri="{FF2B5EF4-FFF2-40B4-BE49-F238E27FC236}">
                <a16:creationId xmlns:a16="http://schemas.microsoft.com/office/drawing/2014/main" xmlns="" id="{895065F2-0F5F-7861-473D-F071B7911F5D}"/>
              </a:ext>
            </a:extLst>
          </p:cNvPr>
          <p:cNvSpPr>
            <a:spLocks noGrp="1"/>
          </p:cNvSpPr>
          <p:nvPr>
            <p:ph type="body" sz="half" idx="2"/>
          </p:nvPr>
        </p:nvSpPr>
        <p:spPr>
          <a:xfrm>
            <a:off x="839788" y="995363"/>
            <a:ext cx="3932237" cy="4873625"/>
          </a:xfrm>
        </p:spPr>
        <p:txBody>
          <a:bodyPr/>
          <a:lstStyle/>
          <a:p>
            <a:r>
              <a:rPr lang="sv-SE" sz="2000" dirty="0">
                <a:ea typeface="Times New Roman" panose="02020603050405020304" pitchFamily="18" charset="0"/>
              </a:rPr>
              <a:t>I a</a:t>
            </a:r>
            <a:r>
              <a:rPr lang="sv-SE" sz="2000" dirty="0">
                <a:effectLst/>
                <a:ea typeface="Times New Roman" panose="02020603050405020304" pitchFamily="18" charset="0"/>
              </a:rPr>
              <a:t>vståndslek ges hunden tillfälle att söka upp och engagera sig i en lek på avstånd, 40 m, från hundägaren med en främmande människa. </a:t>
            </a:r>
          </a:p>
          <a:p>
            <a:r>
              <a:rPr lang="sv-SE" sz="2000" dirty="0">
                <a:effectLst/>
                <a:ea typeface="Times New Roman" panose="02020603050405020304" pitchFamily="18" charset="0"/>
              </a:rPr>
              <a:t>Bra att veta hur hunden agerar när föraren inte är nära. </a:t>
            </a:r>
          </a:p>
          <a:p>
            <a:r>
              <a:rPr lang="sv-SE" sz="2000" dirty="0">
                <a:effectLst/>
                <a:ea typeface="Times New Roman" panose="02020603050405020304" pitchFamily="18" charset="0"/>
              </a:rPr>
              <a:t>I vardagen kan man ha nytta av att veta detta i sin träning vid t.ex. sök (hitta person som gömt sig). </a:t>
            </a:r>
          </a:p>
          <a:p>
            <a:r>
              <a:rPr lang="sv-SE" sz="2000" dirty="0">
                <a:effectLst/>
                <a:ea typeface="Times New Roman" panose="02020603050405020304" pitchFamily="18" charset="0"/>
              </a:rPr>
              <a:t>Man kan också se hundens sociala delar med att vara med en främmande fast ägaren är långt borta</a:t>
            </a:r>
            <a:r>
              <a:rPr lang="sv-SE" sz="1800" dirty="0">
                <a:effectLst/>
                <a:latin typeface="Times New Roman" panose="02020603050405020304" pitchFamily="18" charset="0"/>
                <a:ea typeface="Times New Roman" panose="02020603050405020304" pitchFamily="18" charset="0"/>
              </a:rPr>
              <a:t>.</a:t>
            </a:r>
          </a:p>
          <a:p>
            <a:endParaRPr lang="sv-SE" sz="1800" dirty="0">
              <a:effectLst/>
              <a:ea typeface="Times New Roman" panose="02020603050405020304" pitchFamily="18" charset="0"/>
            </a:endParaRPr>
          </a:p>
        </p:txBody>
      </p:sp>
      <p:pic>
        <p:nvPicPr>
          <p:cNvPr id="16" name="Platshållare för innehåll 15">
            <a:extLst>
              <a:ext uri="{FF2B5EF4-FFF2-40B4-BE49-F238E27FC236}">
                <a16:creationId xmlns:a16="http://schemas.microsoft.com/office/drawing/2014/main" xmlns="" id="{C6C7743B-F338-EB23-AF39-FED33D907C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04620" y="987425"/>
            <a:ext cx="2729336" cy="4873625"/>
          </a:xfrm>
        </p:spPr>
      </p:pic>
    </p:spTree>
    <p:extLst>
      <p:ext uri="{BB962C8B-B14F-4D97-AF65-F5344CB8AC3E}">
        <p14:creationId xmlns:p14="http://schemas.microsoft.com/office/powerpoint/2010/main" val="504775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6AD3050-C3E4-4CEC-DBBC-58FFD718B968}"/>
              </a:ext>
            </a:extLst>
          </p:cNvPr>
          <p:cNvSpPr>
            <a:spLocks noGrp="1"/>
          </p:cNvSpPr>
          <p:nvPr>
            <p:ph type="title"/>
          </p:nvPr>
        </p:nvSpPr>
        <p:spPr>
          <a:xfrm>
            <a:off x="839788" y="269507"/>
            <a:ext cx="3932237" cy="1251285"/>
          </a:xfrm>
        </p:spPr>
        <p:txBody>
          <a:bodyPr>
            <a:normAutofit fontScale="90000"/>
          </a:bodyPr>
          <a:lstStyle/>
          <a:p>
            <a:r>
              <a:rPr lang="sv-SE" sz="3300" b="1" dirty="0">
                <a:latin typeface="+mn-lt"/>
              </a:rPr>
              <a:t>Överraskning o Skrammel</a:t>
            </a:r>
            <a:r>
              <a:rPr lang="sv-SE" sz="3200" dirty="0"/>
              <a:t/>
            </a:r>
            <a:br>
              <a:rPr lang="sv-SE" sz="3200" dirty="0"/>
            </a:br>
            <a:endParaRPr lang="sv-SE" dirty="0"/>
          </a:p>
        </p:txBody>
      </p:sp>
      <p:sp>
        <p:nvSpPr>
          <p:cNvPr id="4" name="Platshållare för text 3">
            <a:extLst>
              <a:ext uri="{FF2B5EF4-FFF2-40B4-BE49-F238E27FC236}">
                <a16:creationId xmlns:a16="http://schemas.microsoft.com/office/drawing/2014/main" xmlns="" id="{E31AB334-AE46-EBAA-E511-97C1296C898A}"/>
              </a:ext>
            </a:extLst>
          </p:cNvPr>
          <p:cNvSpPr>
            <a:spLocks noGrp="1"/>
          </p:cNvSpPr>
          <p:nvPr>
            <p:ph type="body" sz="half" idx="2"/>
          </p:nvPr>
        </p:nvSpPr>
        <p:spPr>
          <a:xfrm>
            <a:off x="839788" y="987425"/>
            <a:ext cx="3932237" cy="5336373"/>
          </a:xfrm>
        </p:spPr>
        <p:txBody>
          <a:bodyPr>
            <a:normAutofit fontScale="85000" lnSpcReduction="20000"/>
          </a:bodyPr>
          <a:lstStyle/>
          <a:p>
            <a:endParaRPr lang="sv-SE" sz="2200" dirty="0">
              <a:ea typeface="Times New Roman" panose="02020603050405020304" pitchFamily="18" charset="0"/>
              <a:cs typeface="Times New Roman" panose="02020603050405020304" pitchFamily="18" charset="0"/>
            </a:endParaRPr>
          </a:p>
          <a:p>
            <a:r>
              <a:rPr lang="sv-SE" sz="2200" dirty="0">
                <a:ea typeface="Times New Roman" panose="02020603050405020304" pitchFamily="18" charset="0"/>
                <a:cs typeface="Times New Roman" panose="02020603050405020304" pitchFamily="18" charset="0"/>
              </a:rPr>
              <a:t>U</a:t>
            </a:r>
            <a:r>
              <a:rPr lang="sv-SE" sz="2200" dirty="0">
                <a:effectLst/>
                <a:ea typeface="Times New Roman" panose="02020603050405020304" pitchFamily="18" charset="0"/>
                <a:cs typeface="Times New Roman" panose="02020603050405020304" pitchFamily="18" charset="0"/>
              </a:rPr>
              <a:t>tsätts för </a:t>
            </a:r>
            <a:r>
              <a:rPr lang="sv-SE" sz="2200" i="1" dirty="0">
                <a:effectLst/>
                <a:ea typeface="Times New Roman" panose="02020603050405020304" pitchFamily="18" charset="0"/>
                <a:cs typeface="Times New Roman" panose="02020603050405020304" pitchFamily="18" charset="0"/>
              </a:rPr>
              <a:t>plötslig</a:t>
            </a:r>
            <a:r>
              <a:rPr lang="sv-SE" sz="2200" dirty="0">
                <a:effectLst/>
                <a:ea typeface="Times New Roman" panose="02020603050405020304" pitchFamily="18" charset="0"/>
                <a:cs typeface="Times New Roman" panose="02020603050405020304" pitchFamily="18" charset="0"/>
              </a:rPr>
              <a:t> överraskning.</a:t>
            </a:r>
          </a:p>
          <a:p>
            <a:r>
              <a:rPr lang="sv-SE" sz="2200" dirty="0">
                <a:ea typeface="Times New Roman" panose="02020603050405020304" pitchFamily="18" charset="0"/>
                <a:cs typeface="Times New Roman" panose="02020603050405020304" pitchFamily="18" charset="0"/>
              </a:rPr>
              <a:t>E</a:t>
            </a:r>
            <a:r>
              <a:rPr lang="sv-SE" sz="2200" dirty="0">
                <a:effectLst/>
                <a:ea typeface="Times New Roman" panose="02020603050405020304" pitchFamily="18" charset="0"/>
                <a:cs typeface="Times New Roman" panose="02020603050405020304" pitchFamily="18" charset="0"/>
              </a:rPr>
              <a:t>n overall som plötsligt dras upp framför hunden, iakttar hur hunden både reagerar och avreagerar på overallen.</a:t>
            </a:r>
          </a:p>
          <a:p>
            <a:r>
              <a:rPr lang="sv-SE" sz="2200" dirty="0">
                <a:effectLst/>
                <a:ea typeface="Times New Roman" panose="02020603050405020304" pitchFamily="18" charset="0"/>
                <a:cs typeface="Times New Roman" panose="02020603050405020304" pitchFamily="18" charset="0"/>
              </a:rPr>
              <a:t>Likvärdigt när hunden blir överraskad vid momentet med skrammel, ljudkänslighet. Här vill man ha en hund som inte så rädd att den tar fel beslut.</a:t>
            </a:r>
          </a:p>
          <a:p>
            <a:r>
              <a:rPr lang="sv-SE" sz="2200" dirty="0">
                <a:effectLst/>
                <a:ea typeface="Times New Roman" panose="02020603050405020304" pitchFamily="18" charset="0"/>
                <a:cs typeface="Times New Roman" panose="02020603050405020304" pitchFamily="18" charset="0"/>
              </a:rPr>
              <a:t>T.ex. i vardagen när man är på promenad på stan. Det kommer fram en person plötsligt runt en knut, hunden blir överraskad och man vet då om hunden läster av situationen och inte anfaller först. </a:t>
            </a:r>
          </a:p>
          <a:p>
            <a:r>
              <a:rPr lang="sv-SE" sz="2200" dirty="0">
                <a:effectLst/>
                <a:ea typeface="Times New Roman" panose="02020603050405020304" pitchFamily="18" charset="0"/>
                <a:cs typeface="Times New Roman" panose="02020603050405020304" pitchFamily="18" charset="0"/>
              </a:rPr>
              <a:t>Samman om det kommer bilar, bussar som låter mycket, man vet att hunden klarar den situationen utan att fly.</a:t>
            </a:r>
          </a:p>
          <a:p>
            <a:endParaRPr lang="sv-SE" dirty="0"/>
          </a:p>
        </p:txBody>
      </p:sp>
      <p:pic>
        <p:nvPicPr>
          <p:cNvPr id="8" name="Platshållare för innehåll 7">
            <a:extLst>
              <a:ext uri="{FF2B5EF4-FFF2-40B4-BE49-F238E27FC236}">
                <a16:creationId xmlns:a16="http://schemas.microsoft.com/office/drawing/2014/main" xmlns="" id="{25161AF1-DF13-1699-A69D-627B805838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688358"/>
            <a:ext cx="5632161" cy="3413031"/>
          </a:xfrm>
        </p:spPr>
      </p:pic>
    </p:spTree>
    <p:extLst>
      <p:ext uri="{BB962C8B-B14F-4D97-AF65-F5344CB8AC3E}">
        <p14:creationId xmlns:p14="http://schemas.microsoft.com/office/powerpoint/2010/main" val="420701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88101479-0539-B4BE-BE8A-9222FDF01031}"/>
              </a:ext>
            </a:extLst>
          </p:cNvPr>
          <p:cNvSpPr>
            <a:spLocks noGrp="1"/>
          </p:cNvSpPr>
          <p:nvPr>
            <p:ph type="title"/>
          </p:nvPr>
        </p:nvSpPr>
        <p:spPr/>
        <p:txBody>
          <a:bodyPr>
            <a:normAutofit/>
          </a:bodyPr>
          <a:lstStyle/>
          <a:p>
            <a:pPr algn="ctr"/>
            <a:r>
              <a:rPr lang="sv-SE" sz="4000" b="1" dirty="0">
                <a:latin typeface="+mn-lt"/>
                <a:ea typeface="Calibri" panose="020F0502020204030204" pitchFamily="34" charset="0"/>
                <a:cs typeface="Times New Roman" panose="02020603050405020304" pitchFamily="18" charset="0"/>
              </a:rPr>
              <a:t>K</a:t>
            </a:r>
            <a:r>
              <a:rPr lang="sv-SE" sz="4000" b="1" dirty="0">
                <a:effectLst/>
                <a:latin typeface="+mn-lt"/>
                <a:ea typeface="Calibri" panose="020F0502020204030204" pitchFamily="34" charset="0"/>
                <a:cs typeface="Times New Roman" panose="02020603050405020304" pitchFamily="18" charset="0"/>
              </a:rPr>
              <a:t>varstående rädsla eller intresse</a:t>
            </a:r>
            <a:endParaRPr lang="sv-SE" sz="4000" b="1" dirty="0">
              <a:latin typeface="+mn-lt"/>
            </a:endParaRPr>
          </a:p>
        </p:txBody>
      </p:sp>
      <p:sp>
        <p:nvSpPr>
          <p:cNvPr id="3" name="Platshållare för innehåll 2">
            <a:extLst>
              <a:ext uri="{FF2B5EF4-FFF2-40B4-BE49-F238E27FC236}">
                <a16:creationId xmlns:a16="http://schemas.microsoft.com/office/drawing/2014/main" xmlns="" id="{C5F54491-873F-7566-DF47-535C6D1C800C}"/>
              </a:ext>
            </a:extLst>
          </p:cNvPr>
          <p:cNvSpPr>
            <a:spLocks noGrp="1"/>
          </p:cNvSpPr>
          <p:nvPr>
            <p:ph idx="1"/>
          </p:nvPr>
        </p:nvSpPr>
        <p:spPr/>
        <p:txBody>
          <a:bodyPr/>
          <a:lstStyle/>
          <a:p>
            <a:pPr marL="0" indent="0">
              <a:buNone/>
            </a:pPr>
            <a:endParaRPr lang="sv-SE" sz="2000" dirty="0">
              <a:effectLst/>
              <a:ea typeface="Calibri" panose="020F0502020204030204" pitchFamily="34" charset="0"/>
              <a:cs typeface="Times New Roman" panose="02020603050405020304" pitchFamily="18" charset="0"/>
            </a:endParaRPr>
          </a:p>
          <a:p>
            <a:pPr marL="0" indent="0">
              <a:buNone/>
            </a:pPr>
            <a:r>
              <a:rPr lang="sv-SE" sz="2000" dirty="0">
                <a:effectLst/>
                <a:ea typeface="Calibri" panose="020F0502020204030204" pitchFamily="34" charset="0"/>
                <a:cs typeface="Times New Roman" panose="02020603050405020304" pitchFamily="18" charset="0"/>
              </a:rPr>
              <a:t>För att se om hunden visar kvarstående rädsla eller intresse för vad som hänt så får ekipaget passera två gånger förbi det som hänt t.ex. overallen som flög upp. </a:t>
            </a:r>
          </a:p>
          <a:p>
            <a:pPr marL="0" indent="0">
              <a:buNone/>
            </a:pPr>
            <a:r>
              <a:rPr lang="sv-SE" sz="2000" dirty="0">
                <a:effectLst/>
                <a:ea typeface="Calibri" panose="020F0502020204030204" pitchFamily="34" charset="0"/>
                <a:cs typeface="Times New Roman" panose="02020603050405020304" pitchFamily="18" charset="0"/>
              </a:rPr>
              <a:t>En hund som glömmer fort går bara förbi eller kanske nosar på overallen vid passagen, gäller även vid skrammel.</a:t>
            </a:r>
          </a:p>
          <a:p>
            <a:pPr marL="0" indent="0">
              <a:buNone/>
            </a:pPr>
            <a:r>
              <a:rPr lang="sv-SE" sz="2000" dirty="0">
                <a:effectLst/>
                <a:ea typeface="Calibri" panose="020F0502020204030204" pitchFamily="34" charset="0"/>
                <a:cs typeface="Times New Roman" panose="02020603050405020304" pitchFamily="18" charset="0"/>
              </a:rPr>
              <a:t>Medan en hund som har långa minnesbilder t.ex. går i en stor båge förbi overallen vid passagerna och inte vill nosa på den. Det är alltså en fördel för hunden om den lätt glömmer bort det som skrämt den.</a:t>
            </a:r>
          </a:p>
          <a:p>
            <a:endParaRPr lang="sv-SE" dirty="0"/>
          </a:p>
        </p:txBody>
      </p:sp>
    </p:spTree>
    <p:extLst>
      <p:ext uri="{BB962C8B-B14F-4D97-AF65-F5344CB8AC3E}">
        <p14:creationId xmlns:p14="http://schemas.microsoft.com/office/powerpoint/2010/main" val="1750988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D145AF3-0F7B-312B-DF5C-F7114BEEE171}"/>
              </a:ext>
            </a:extLst>
          </p:cNvPr>
          <p:cNvSpPr>
            <a:spLocks noGrp="1"/>
          </p:cNvSpPr>
          <p:nvPr>
            <p:ph type="title"/>
          </p:nvPr>
        </p:nvSpPr>
        <p:spPr>
          <a:xfrm>
            <a:off x="839788" y="457200"/>
            <a:ext cx="3932237" cy="832585"/>
          </a:xfrm>
        </p:spPr>
        <p:txBody>
          <a:bodyPr>
            <a:normAutofit fontScale="90000"/>
          </a:bodyPr>
          <a:lstStyle/>
          <a:p>
            <a:r>
              <a:rPr lang="sv-SE" sz="3200" b="1" dirty="0">
                <a:latin typeface="+mn-lt"/>
              </a:rPr>
              <a:t>Spöken</a:t>
            </a:r>
            <a:r>
              <a:rPr lang="sv-SE" sz="3200" dirty="0"/>
              <a:t/>
            </a:r>
            <a:br>
              <a:rPr lang="sv-SE" sz="3200" dirty="0"/>
            </a:br>
            <a:endParaRPr lang="sv-SE" dirty="0"/>
          </a:p>
        </p:txBody>
      </p:sp>
      <p:pic>
        <p:nvPicPr>
          <p:cNvPr id="6" name="Platshållare för innehåll 5">
            <a:extLst>
              <a:ext uri="{FF2B5EF4-FFF2-40B4-BE49-F238E27FC236}">
                <a16:creationId xmlns:a16="http://schemas.microsoft.com/office/drawing/2014/main" xmlns="" id="{68C9CA62-03FD-BD42-977A-B7A1520BA8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239803" y="1477871"/>
            <a:ext cx="6300436" cy="4203031"/>
          </a:xfrm>
        </p:spPr>
      </p:pic>
      <p:sp>
        <p:nvSpPr>
          <p:cNvPr id="4" name="Platshållare för text 3">
            <a:extLst>
              <a:ext uri="{FF2B5EF4-FFF2-40B4-BE49-F238E27FC236}">
                <a16:creationId xmlns:a16="http://schemas.microsoft.com/office/drawing/2014/main" xmlns="" id="{C7D1B1AA-495A-0C33-AA1B-7646A77A2516}"/>
              </a:ext>
            </a:extLst>
          </p:cNvPr>
          <p:cNvSpPr>
            <a:spLocks noGrp="1"/>
          </p:cNvSpPr>
          <p:nvPr>
            <p:ph type="body" sz="half" idx="2"/>
          </p:nvPr>
        </p:nvSpPr>
        <p:spPr>
          <a:xfrm>
            <a:off x="839788" y="1289785"/>
            <a:ext cx="3932237" cy="4579203"/>
          </a:xfrm>
        </p:spPr>
        <p:txBody>
          <a:bodyPr>
            <a:normAutofit lnSpcReduction="10000"/>
          </a:bodyPr>
          <a:lstStyle/>
          <a:p>
            <a:r>
              <a:rPr lang="sv-SE" sz="2000" dirty="0">
                <a:ea typeface="Times New Roman" panose="02020603050405020304" pitchFamily="18" charset="0"/>
              </a:rPr>
              <a:t>R</a:t>
            </a:r>
            <a:r>
              <a:rPr lang="sv-SE" sz="2000" dirty="0">
                <a:effectLst/>
                <a:ea typeface="Times New Roman" panose="02020603050405020304" pitchFamily="18" charset="0"/>
              </a:rPr>
              <a:t>eaktioner inför hotfulla rörliga föremål som långsamt närmar sig hunden i form av två människor som är utklädda till spöken. </a:t>
            </a:r>
          </a:p>
          <a:p>
            <a:r>
              <a:rPr lang="sv-SE" sz="2000" dirty="0">
                <a:effectLst/>
                <a:ea typeface="Times New Roman" panose="02020603050405020304" pitchFamily="18" charset="0"/>
              </a:rPr>
              <a:t>Här ser man hur hunden reagerar när det kommer någonting hotfullt </a:t>
            </a:r>
            <a:r>
              <a:rPr lang="sv-SE" sz="2000" i="1" dirty="0">
                <a:effectLst/>
                <a:ea typeface="Times New Roman" panose="02020603050405020304" pitchFamily="18" charset="0"/>
              </a:rPr>
              <a:t>under längre tid</a:t>
            </a:r>
            <a:r>
              <a:rPr lang="sv-SE" sz="2000" dirty="0">
                <a:effectLst/>
                <a:ea typeface="Times New Roman" panose="02020603050405020304" pitchFamily="18" charset="0"/>
              </a:rPr>
              <a:t>. </a:t>
            </a:r>
          </a:p>
          <a:p>
            <a:r>
              <a:rPr lang="sv-SE" sz="2000" dirty="0">
                <a:effectLst/>
                <a:ea typeface="Times New Roman" panose="02020603050405020304" pitchFamily="18" charset="0"/>
              </a:rPr>
              <a:t>Hur rädd blir hunden, hur lätt släpper den detta när hotet försvinner och vill den kontrollera vad detta var. </a:t>
            </a:r>
          </a:p>
          <a:p>
            <a:r>
              <a:rPr lang="sv-SE" sz="2000" dirty="0">
                <a:effectLst/>
                <a:ea typeface="Times New Roman" panose="02020603050405020304" pitchFamily="18" charset="0"/>
              </a:rPr>
              <a:t>Till vardag är det bra att veta hur hunden gör om någon kommer emot den, om någon kommer in dess revir eller liknande.</a:t>
            </a:r>
          </a:p>
          <a:p>
            <a:endParaRPr lang="sv-SE" dirty="0"/>
          </a:p>
        </p:txBody>
      </p:sp>
    </p:spTree>
    <p:extLst>
      <p:ext uri="{BB962C8B-B14F-4D97-AF65-F5344CB8AC3E}">
        <p14:creationId xmlns:p14="http://schemas.microsoft.com/office/powerpoint/2010/main" val="187079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xmlns="" id="{7369C948-7385-8404-2C62-DF53D387E388}"/>
              </a:ext>
            </a:extLst>
          </p:cNvPr>
          <p:cNvSpPr>
            <a:spLocks noGrp="1"/>
          </p:cNvSpPr>
          <p:nvPr>
            <p:ph type="ctrTitle"/>
          </p:nvPr>
        </p:nvSpPr>
        <p:spPr>
          <a:xfrm>
            <a:off x="1524000" y="577516"/>
            <a:ext cx="9144000" cy="1260909"/>
          </a:xfrm>
        </p:spPr>
        <p:txBody>
          <a:bodyPr>
            <a:normAutofit fontScale="90000"/>
          </a:bodyPr>
          <a:lstStyle/>
          <a:p>
            <a:r>
              <a:rPr lang="sv-SE" sz="4000" b="1" dirty="0">
                <a:effectLst/>
                <a:latin typeface="+mn-lt"/>
                <a:ea typeface="Times New Roman" panose="02020603050405020304" pitchFamily="18" charset="0"/>
                <a:cs typeface="Times New Roman" panose="02020603050405020304" pitchFamily="18" charset="0"/>
              </a:rPr>
              <a:t>Vad är mentalitet?</a:t>
            </a:r>
            <a:r>
              <a:rPr lang="sv-SE" sz="6000" dirty="0">
                <a:effectLst/>
                <a:latin typeface="Calibri" panose="020F0502020204030204" pitchFamily="34" charset="0"/>
                <a:ea typeface="Times New Roman" panose="02020603050405020304" pitchFamily="18" charset="0"/>
                <a:cs typeface="Times New Roman" panose="02020603050405020304" pitchFamily="18" charset="0"/>
              </a:rPr>
              <a:t/>
            </a:r>
            <a:br>
              <a:rPr lang="sv-SE" sz="6000" dirty="0">
                <a:effectLst/>
                <a:latin typeface="Calibri" panose="020F0502020204030204" pitchFamily="34" charset="0"/>
                <a:ea typeface="Times New Roman" panose="02020603050405020304" pitchFamily="18" charset="0"/>
                <a:cs typeface="Times New Roman" panose="02020603050405020304" pitchFamily="18" charset="0"/>
              </a:rPr>
            </a:br>
            <a:endParaRPr lang="sv-SE" dirty="0"/>
          </a:p>
        </p:txBody>
      </p:sp>
      <p:sp>
        <p:nvSpPr>
          <p:cNvPr id="4" name="Underrubrik 3">
            <a:extLst>
              <a:ext uri="{FF2B5EF4-FFF2-40B4-BE49-F238E27FC236}">
                <a16:creationId xmlns:a16="http://schemas.microsoft.com/office/drawing/2014/main" xmlns="" id="{B7C7F79D-5732-3383-8F48-C19154346128}"/>
              </a:ext>
            </a:extLst>
          </p:cNvPr>
          <p:cNvSpPr>
            <a:spLocks noGrp="1"/>
          </p:cNvSpPr>
          <p:nvPr>
            <p:ph type="subTitle" idx="1"/>
          </p:nvPr>
        </p:nvSpPr>
        <p:spPr>
          <a:xfrm>
            <a:off x="1524000" y="1463040"/>
            <a:ext cx="9144000" cy="4421605"/>
          </a:xfrm>
        </p:spPr>
        <p:txBody>
          <a:bodyPr>
            <a:normAutofit/>
          </a:bodyPr>
          <a:lstStyle/>
          <a:p>
            <a:r>
              <a:rPr lang="sv-SE" sz="2000" dirty="0">
                <a:ea typeface="Times New Roman" panose="02020603050405020304" pitchFamily="18" charset="0"/>
              </a:rPr>
              <a:t>Det vi b</a:t>
            </a:r>
            <a:r>
              <a:rPr lang="sv-SE" sz="2000" dirty="0">
                <a:effectLst/>
                <a:ea typeface="Times New Roman" panose="02020603050405020304" pitchFamily="18" charset="0"/>
              </a:rPr>
              <a:t>eskriver i </a:t>
            </a:r>
            <a:r>
              <a:rPr lang="sv-SE" sz="2000" dirty="0">
                <a:ea typeface="Times New Roman" panose="02020603050405020304" pitchFamily="18" charset="0"/>
              </a:rPr>
              <a:t>MH</a:t>
            </a:r>
            <a:r>
              <a:rPr lang="sv-SE" sz="2000" dirty="0">
                <a:effectLst/>
                <a:ea typeface="Times New Roman" panose="02020603050405020304" pitchFamily="18" charset="0"/>
              </a:rPr>
              <a:t> är bara de delar som vi kan genomföra på ett likvärdigt sätt. </a:t>
            </a:r>
          </a:p>
          <a:p>
            <a:r>
              <a:rPr lang="sv-SE" sz="2000" dirty="0">
                <a:effectLst/>
                <a:ea typeface="Times New Roman" panose="02020603050405020304" pitchFamily="18" charset="0"/>
              </a:rPr>
              <a:t>Bland annat så är det därför tex aggression och rädslor ger mycket begränsad information inom testområdena. </a:t>
            </a:r>
          </a:p>
          <a:p>
            <a:r>
              <a:rPr lang="sv-SE" sz="2000" dirty="0">
                <a:effectLst/>
                <a:ea typeface="Times New Roman" panose="02020603050405020304" pitchFamily="18" charset="0"/>
              </a:rPr>
              <a:t>Här finns det mycket som vi inte tittar på som kan vara intressant. Tex hur hunden är med barn, andra hundar mm.</a:t>
            </a:r>
          </a:p>
          <a:p>
            <a:r>
              <a:rPr lang="sv-SE" sz="2000" dirty="0">
                <a:effectLst/>
                <a:ea typeface="Times New Roman" panose="02020603050405020304" pitchFamily="18" charset="0"/>
              </a:rPr>
              <a:t>Lite kort är det hur hunden kan anpassa handling och intensitet efter situationen. </a:t>
            </a:r>
          </a:p>
          <a:p>
            <a:r>
              <a:rPr lang="sv-SE" sz="2000" dirty="0">
                <a:effectLst/>
                <a:ea typeface="Times New Roman" panose="02020603050405020304" pitchFamily="18" charset="0"/>
              </a:rPr>
              <a:t>Olika beteenden, medfödda och förvärvade som tillsammans skapar förutsättningar för olika arbetsuppgifter. </a:t>
            </a:r>
          </a:p>
          <a:p>
            <a:r>
              <a:rPr lang="sv-SE" sz="2000" b="1" dirty="0">
                <a:effectLst/>
                <a:ea typeface="Times New Roman" panose="02020603050405020304" pitchFamily="18" charset="0"/>
              </a:rPr>
              <a:t>En önskvärd stabilitet och balans mellan de olika beteendena som också gör att hunden fungerar i samhället</a:t>
            </a:r>
          </a:p>
          <a:p>
            <a:endParaRPr lang="sv-SE" sz="2000" b="1" dirty="0">
              <a:ea typeface="Times New Roman" panose="02020603050405020304" pitchFamily="18" charset="0"/>
            </a:endParaRPr>
          </a:p>
          <a:p>
            <a:r>
              <a:rPr lang="sv-SE" sz="2000" b="1" dirty="0">
                <a:effectLst/>
                <a:ea typeface="Times New Roman" panose="02020603050405020304" pitchFamily="18" charset="0"/>
              </a:rPr>
              <a:t>Ett stort och intressant ämne!</a:t>
            </a:r>
            <a:endParaRPr lang="sv-SE" sz="2000" dirty="0">
              <a:effectLst/>
              <a:ea typeface="Times New Roman" panose="02020603050405020304" pitchFamily="18" charset="0"/>
            </a:endParaRPr>
          </a:p>
          <a:p>
            <a:endParaRPr lang="sv-SE" dirty="0"/>
          </a:p>
        </p:txBody>
      </p:sp>
    </p:spTree>
    <p:extLst>
      <p:ext uri="{BB962C8B-B14F-4D97-AF65-F5344CB8AC3E}">
        <p14:creationId xmlns:p14="http://schemas.microsoft.com/office/powerpoint/2010/main" val="167072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B23B264D-2AF3-F565-ECD0-0C51813B30D7}"/>
              </a:ext>
            </a:extLst>
          </p:cNvPr>
          <p:cNvSpPr>
            <a:spLocks noGrp="1"/>
          </p:cNvSpPr>
          <p:nvPr>
            <p:ph type="title"/>
          </p:nvPr>
        </p:nvSpPr>
        <p:spPr>
          <a:xfrm>
            <a:off x="839788" y="457200"/>
            <a:ext cx="3932237" cy="765208"/>
          </a:xfrm>
        </p:spPr>
        <p:txBody>
          <a:bodyPr/>
          <a:lstStyle/>
          <a:p>
            <a:r>
              <a:rPr lang="sv-SE" sz="3200" b="1" dirty="0">
                <a:latin typeface="+mn-lt"/>
              </a:rPr>
              <a:t>Lek 2 och skott</a:t>
            </a:r>
            <a:endParaRPr lang="sv-SE" b="1" dirty="0">
              <a:latin typeface="+mn-lt"/>
            </a:endParaRPr>
          </a:p>
        </p:txBody>
      </p:sp>
      <p:sp>
        <p:nvSpPr>
          <p:cNvPr id="4" name="Platshållare för text 3">
            <a:extLst>
              <a:ext uri="{FF2B5EF4-FFF2-40B4-BE49-F238E27FC236}">
                <a16:creationId xmlns:a16="http://schemas.microsoft.com/office/drawing/2014/main" xmlns="" id="{92090C43-7DCE-008E-92A1-2C5EA75500E2}"/>
              </a:ext>
            </a:extLst>
          </p:cNvPr>
          <p:cNvSpPr>
            <a:spLocks noGrp="1"/>
          </p:cNvSpPr>
          <p:nvPr>
            <p:ph type="body" sz="half" idx="2"/>
          </p:nvPr>
        </p:nvSpPr>
        <p:spPr>
          <a:xfrm>
            <a:off x="839788" y="1472665"/>
            <a:ext cx="3932237" cy="4396323"/>
          </a:xfrm>
        </p:spPr>
        <p:txBody>
          <a:bodyPr>
            <a:normAutofit fontScale="85000" lnSpcReduction="20000"/>
          </a:bodyPr>
          <a:lstStyle/>
          <a:p>
            <a:r>
              <a:rPr lang="sv-SE" sz="2000" dirty="0">
                <a:ea typeface="Times New Roman" panose="02020603050405020304" pitchFamily="18" charset="0"/>
              </a:rPr>
              <a:t>A</a:t>
            </a:r>
            <a:r>
              <a:rPr lang="sv-SE" sz="2000" dirty="0">
                <a:effectLst/>
                <a:ea typeface="Times New Roman" panose="02020603050405020304" pitchFamily="18" charset="0"/>
              </a:rPr>
              <a:t>vslutas med lek (samma som i början) och skottprov för att se hur hunden reagerar på skott/höga smällar. </a:t>
            </a:r>
          </a:p>
          <a:p>
            <a:r>
              <a:rPr lang="sv-SE" sz="2000" dirty="0">
                <a:ea typeface="Times New Roman" panose="02020603050405020304" pitchFamily="18" charset="0"/>
              </a:rPr>
              <a:t>Lek kan visa om hunden blivit påverkad eller inte under banans gång.</a:t>
            </a:r>
            <a:endParaRPr lang="sv-SE" sz="2000" dirty="0">
              <a:effectLst/>
              <a:ea typeface="Times New Roman" panose="02020603050405020304" pitchFamily="18" charset="0"/>
            </a:endParaRPr>
          </a:p>
          <a:p>
            <a:r>
              <a:rPr lang="sv-SE" sz="2000" dirty="0">
                <a:effectLst/>
                <a:ea typeface="Times New Roman" panose="02020603050405020304" pitchFamily="18" charset="0"/>
              </a:rPr>
              <a:t>Här kan man ibland se hundar som normalt är skottfasta, kan reagera, för att de har blivit belastade under testets gång. </a:t>
            </a:r>
          </a:p>
          <a:p>
            <a:r>
              <a:rPr lang="sv-SE" sz="2000" dirty="0">
                <a:effectLst/>
                <a:ea typeface="Times New Roman" panose="02020603050405020304" pitchFamily="18" charset="0"/>
              </a:rPr>
              <a:t>Viktigt att ha en hund som inte är skotträdd då det kan påverka den under vardagen, framförallt under nyår med smällare. </a:t>
            </a:r>
          </a:p>
          <a:p>
            <a:r>
              <a:rPr lang="sv-SE" sz="2000" dirty="0">
                <a:effectLst/>
                <a:ea typeface="Times New Roman" panose="02020603050405020304" pitchFamily="18" charset="0"/>
              </a:rPr>
              <a:t>Ska man tävla med hunden i våra Bruksgrenar så ingår skott, och då är det bra att vara skottfast. </a:t>
            </a:r>
          </a:p>
          <a:p>
            <a:r>
              <a:rPr lang="sv-SE" sz="2000" dirty="0">
                <a:effectLst/>
                <a:ea typeface="Times New Roman" panose="02020603050405020304" pitchFamily="18" charset="0"/>
              </a:rPr>
              <a:t>Skott är VÄLDIGT ARVBART, så viktigt att föräldrar är skottfasta.</a:t>
            </a:r>
          </a:p>
          <a:p>
            <a:r>
              <a:rPr lang="sv-SE" sz="2000" dirty="0">
                <a:ea typeface="Times New Roman" panose="02020603050405020304" pitchFamily="18" charset="0"/>
              </a:rPr>
              <a:t>Avstå skott? Det kan man göra</a:t>
            </a:r>
            <a:endParaRPr lang="sv-SE" sz="2000" dirty="0">
              <a:effectLst/>
              <a:ea typeface="Times New Roman" panose="02020603050405020304" pitchFamily="18" charset="0"/>
            </a:endParaRPr>
          </a:p>
          <a:p>
            <a:endParaRPr lang="sv-SE" dirty="0"/>
          </a:p>
        </p:txBody>
      </p:sp>
      <p:pic>
        <p:nvPicPr>
          <p:cNvPr id="8" name="Platshållare för innehåll 7">
            <a:extLst>
              <a:ext uri="{FF2B5EF4-FFF2-40B4-BE49-F238E27FC236}">
                <a16:creationId xmlns:a16="http://schemas.microsoft.com/office/drawing/2014/main" xmlns="" id="{648F3665-22C2-37E6-E88D-30460AED96E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04620" y="987425"/>
            <a:ext cx="3019026" cy="4873625"/>
          </a:xfrm>
        </p:spPr>
      </p:pic>
    </p:spTree>
    <p:extLst>
      <p:ext uri="{BB962C8B-B14F-4D97-AF65-F5344CB8AC3E}">
        <p14:creationId xmlns:p14="http://schemas.microsoft.com/office/powerpoint/2010/main" val="4259503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xmlns="" id="{BB20FB64-50BF-15CA-0DE1-9D63F7BB752F}"/>
              </a:ext>
            </a:extLst>
          </p:cNvPr>
          <p:cNvSpPr>
            <a:spLocks noGrp="1"/>
          </p:cNvSpPr>
          <p:nvPr>
            <p:ph type="title"/>
          </p:nvPr>
        </p:nvSpPr>
        <p:spPr>
          <a:xfrm>
            <a:off x="831850" y="182881"/>
            <a:ext cx="10515600" cy="1039528"/>
          </a:xfrm>
        </p:spPr>
        <p:txBody>
          <a:bodyPr>
            <a:normAutofit/>
          </a:bodyPr>
          <a:lstStyle/>
          <a:p>
            <a:pPr algn="ctr"/>
            <a:r>
              <a:rPr lang="sv-SE" sz="4000" b="1" dirty="0">
                <a:latin typeface="+mn-lt"/>
              </a:rPr>
              <a:t>När, var, hur?</a:t>
            </a:r>
          </a:p>
        </p:txBody>
      </p:sp>
      <p:sp>
        <p:nvSpPr>
          <p:cNvPr id="3" name="Platshållare för innehåll 2">
            <a:extLst>
              <a:ext uri="{FF2B5EF4-FFF2-40B4-BE49-F238E27FC236}">
                <a16:creationId xmlns:a16="http://schemas.microsoft.com/office/drawing/2014/main" xmlns="" id="{04ACBD84-6BC8-86B6-F473-CB7B49AB2136}"/>
              </a:ext>
            </a:extLst>
          </p:cNvPr>
          <p:cNvSpPr>
            <a:spLocks noGrp="1"/>
          </p:cNvSpPr>
          <p:nvPr>
            <p:ph type="body" idx="1"/>
          </p:nvPr>
        </p:nvSpPr>
        <p:spPr>
          <a:xfrm>
            <a:off x="831850" y="1540043"/>
            <a:ext cx="10515600" cy="4549608"/>
          </a:xfrm>
        </p:spPr>
        <p:txBody>
          <a:bodyPr>
            <a:normAutofit/>
          </a:bodyPr>
          <a:lstStyle/>
          <a:p>
            <a:r>
              <a:rPr lang="sv-SE" sz="2000" dirty="0">
                <a:ea typeface="Calibri" panose="020F0502020204030204" pitchFamily="34" charset="0"/>
                <a:cs typeface="Times New Roman" panose="02020603050405020304" pitchFamily="18" charset="0"/>
              </a:rPr>
              <a:t>H</a:t>
            </a:r>
            <a:r>
              <a:rPr lang="sv-SE" sz="2000" dirty="0">
                <a:effectLst/>
                <a:ea typeface="Calibri" panose="020F0502020204030204" pitchFamily="34" charset="0"/>
                <a:cs typeface="Times New Roman" panose="02020603050405020304" pitchFamily="18" charset="0"/>
              </a:rPr>
              <a:t>unden bör göra sitt MH mellan 12–18 månader, för att den inte ska få för mycket livserfarenhet, utan man är ute efter att få se så många medfödda reaktioner man kan. Ingen övre ålder.</a:t>
            </a:r>
          </a:p>
          <a:p>
            <a:r>
              <a:rPr lang="sv-SE" sz="2000" dirty="0">
                <a:effectLst/>
                <a:ea typeface="Calibri" panose="020F0502020204030204" pitchFamily="34" charset="0"/>
                <a:cs typeface="Times New Roman" panose="02020603050405020304" pitchFamily="18" charset="0"/>
              </a:rPr>
              <a:t>Detta kan medföra att vi får väldigt stora reaktioner t.ex. vid momentet överraskning, när det flyger upp en overall framför hunden. </a:t>
            </a:r>
          </a:p>
          <a:p>
            <a:r>
              <a:rPr lang="sv-SE" sz="2000" dirty="0">
                <a:effectLst/>
                <a:ea typeface="Calibri" panose="020F0502020204030204" pitchFamily="34" charset="0"/>
                <a:cs typeface="Times New Roman" panose="02020603050405020304" pitchFamily="18" charset="0"/>
              </a:rPr>
              <a:t>Det gör inget att hunden blir rädd och kanske gör en undanmanöver utan att släppa blicken på vad som hänt, eller att hunden gör en flykt och släpper blicken på vad som hände. </a:t>
            </a:r>
          </a:p>
          <a:p>
            <a:r>
              <a:rPr lang="sv-SE" sz="2000" dirty="0">
                <a:effectLst/>
                <a:ea typeface="Calibri" panose="020F0502020204030204" pitchFamily="34" charset="0"/>
                <a:cs typeface="Times New Roman" panose="02020603050405020304" pitchFamily="18" charset="0"/>
              </a:rPr>
              <a:t>Huvudsaken är att hunden vågar ta sig tillbaka och undersöka vad som skrämde den, helst med så lite hjälp från föraren som möjligt och att den glömmer bort vad som hänt. </a:t>
            </a:r>
          </a:p>
          <a:p>
            <a:r>
              <a:rPr lang="sv-SE" sz="2000" dirty="0">
                <a:ea typeface="Calibri" panose="020F0502020204030204" pitchFamily="34" charset="0"/>
                <a:cs typeface="Times New Roman" panose="02020603050405020304" pitchFamily="18" charset="0"/>
              </a:rPr>
              <a:t>Anmäla på </a:t>
            </a:r>
            <a:r>
              <a:rPr lang="sv-SE" sz="2000" dirty="0">
                <a:ea typeface="Calibri" panose="020F0502020204030204" pitchFamily="34" charset="0"/>
                <a:cs typeface="Times New Roman" panose="02020603050405020304" pitchFamily="18" charset="0"/>
                <a:hlinkClick r:id="rId2"/>
              </a:rPr>
              <a:t>www.sbktavling.se</a:t>
            </a:r>
            <a:endParaRPr lang="sv-SE" sz="2000" dirty="0">
              <a:ea typeface="Calibri" panose="020F0502020204030204" pitchFamily="34" charset="0"/>
              <a:cs typeface="Times New Roman" panose="02020603050405020304" pitchFamily="18" charset="0"/>
            </a:endParaRPr>
          </a:p>
          <a:p>
            <a:r>
              <a:rPr lang="sv-SE" sz="2000" dirty="0">
                <a:effectLst/>
                <a:ea typeface="Calibri" panose="020F0502020204030204" pitchFamily="34" charset="0"/>
                <a:cs typeface="Times New Roman" panose="02020603050405020304" pitchFamily="18" charset="0"/>
              </a:rPr>
              <a:t>Senast 3 veckor innan ska anmälan och betalning ske till arrangören. Ca 2 veckor innan får man PM där all info finns, om man kommit med eller inte</a:t>
            </a:r>
          </a:p>
          <a:p>
            <a:r>
              <a:rPr lang="sv-SE" sz="2000" dirty="0">
                <a:ea typeface="Calibri" panose="020F0502020204030204" pitchFamily="34" charset="0"/>
                <a:cs typeface="Times New Roman" panose="02020603050405020304" pitchFamily="18" charset="0"/>
              </a:rPr>
              <a:t>Göra om eller inte?</a:t>
            </a:r>
            <a:endParaRPr lang="sv-SE" sz="2000" dirty="0">
              <a:effectLst/>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132906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C263C0D4-9BD3-3276-CB86-22B4FECBBFFB}"/>
              </a:ext>
            </a:extLst>
          </p:cNvPr>
          <p:cNvSpPr>
            <a:spLocks noGrp="1"/>
          </p:cNvSpPr>
          <p:nvPr>
            <p:ph type="title"/>
          </p:nvPr>
        </p:nvSpPr>
        <p:spPr>
          <a:xfrm>
            <a:off x="839788" y="457200"/>
            <a:ext cx="3932237" cy="1467853"/>
          </a:xfrm>
        </p:spPr>
        <p:txBody>
          <a:bodyPr>
            <a:normAutofit fontScale="90000"/>
          </a:bodyPr>
          <a:lstStyle/>
          <a:p>
            <a:r>
              <a:rPr lang="sv-SE" sz="2800" b="1" dirty="0"/>
              <a:t/>
            </a:r>
            <a:br>
              <a:rPr lang="sv-SE" sz="2800" b="1" dirty="0"/>
            </a:br>
            <a:r>
              <a:rPr lang="sv-SE" sz="2800" b="1" dirty="0"/>
              <a:t/>
            </a:r>
            <a:br>
              <a:rPr lang="sv-SE" sz="2800" b="1" dirty="0"/>
            </a:br>
            <a:r>
              <a:rPr lang="sv-SE" sz="2800" b="1" dirty="0"/>
              <a:t>Mer info om MH finns på:</a:t>
            </a:r>
            <a:r>
              <a:rPr lang="sv-SE" b="1" dirty="0"/>
              <a:t/>
            </a:r>
            <a:br>
              <a:rPr lang="sv-SE" b="1" dirty="0"/>
            </a:br>
            <a:endParaRPr lang="sv-SE" b="1" dirty="0">
              <a:latin typeface="+mn-lt"/>
            </a:endParaRPr>
          </a:p>
        </p:txBody>
      </p:sp>
      <p:pic>
        <p:nvPicPr>
          <p:cNvPr id="6" name="Platshållare för bild 5">
            <a:extLst>
              <a:ext uri="{FF2B5EF4-FFF2-40B4-BE49-F238E27FC236}">
                <a16:creationId xmlns:a16="http://schemas.microsoft.com/office/drawing/2014/main" xmlns="" id="{C6B4DC60-02BC-764A-EF43-A9284E06DB4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7890" b="27890"/>
          <a:stretch>
            <a:fillRect/>
          </a:stretch>
        </p:blipFill>
        <p:spPr>
          <a:xfrm>
            <a:off x="5183188" y="731520"/>
            <a:ext cx="6172200" cy="5351645"/>
          </a:xfrm>
        </p:spPr>
      </p:pic>
      <p:sp>
        <p:nvSpPr>
          <p:cNvPr id="4" name="Platshållare för text 3">
            <a:extLst>
              <a:ext uri="{FF2B5EF4-FFF2-40B4-BE49-F238E27FC236}">
                <a16:creationId xmlns:a16="http://schemas.microsoft.com/office/drawing/2014/main" xmlns="" id="{B9569123-C85A-6B11-1FA6-284B06B129C1}"/>
              </a:ext>
            </a:extLst>
          </p:cNvPr>
          <p:cNvSpPr>
            <a:spLocks noGrp="1"/>
          </p:cNvSpPr>
          <p:nvPr>
            <p:ph type="body" sz="half" idx="2"/>
          </p:nvPr>
        </p:nvSpPr>
        <p:spPr/>
        <p:txBody>
          <a:bodyPr>
            <a:normAutofit/>
          </a:bodyPr>
          <a:lstStyle/>
          <a:p>
            <a:endParaRPr lang="sv-SE" sz="4000" b="1" dirty="0"/>
          </a:p>
          <a:p>
            <a:r>
              <a:rPr lang="sv-SE" sz="2400" b="1" dirty="0">
                <a:hlinkClick r:id="rId3"/>
              </a:rPr>
              <a:t>https://brukshundklubben.se/avel-halsa/</a:t>
            </a:r>
          </a:p>
          <a:p>
            <a:endParaRPr lang="sv-SE" sz="1800" b="1" dirty="0"/>
          </a:p>
          <a:p>
            <a:endParaRPr lang="sv-SE" sz="2000" b="1" dirty="0"/>
          </a:p>
        </p:txBody>
      </p:sp>
    </p:spTree>
    <p:extLst>
      <p:ext uri="{BB962C8B-B14F-4D97-AF65-F5344CB8AC3E}">
        <p14:creationId xmlns:p14="http://schemas.microsoft.com/office/powerpoint/2010/main" val="1759303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DF369F3-A86D-31A5-FA19-BEAFE37654AD}"/>
              </a:ext>
            </a:extLst>
          </p:cNvPr>
          <p:cNvSpPr>
            <a:spLocks noGrp="1"/>
          </p:cNvSpPr>
          <p:nvPr>
            <p:ph type="title"/>
          </p:nvPr>
        </p:nvSpPr>
        <p:spPr>
          <a:xfrm>
            <a:off x="839788" y="457200"/>
            <a:ext cx="3932237" cy="640080"/>
          </a:xfrm>
        </p:spPr>
        <p:txBody>
          <a:bodyPr>
            <a:normAutofit/>
          </a:bodyPr>
          <a:lstStyle/>
          <a:p>
            <a:r>
              <a:rPr lang="sv-SE" sz="4000" b="1" dirty="0">
                <a:latin typeface="+mn-lt"/>
              </a:rPr>
              <a:t>Utbildning</a:t>
            </a:r>
          </a:p>
        </p:txBody>
      </p:sp>
      <p:pic>
        <p:nvPicPr>
          <p:cNvPr id="6" name="Platshållare för bild 5">
            <a:extLst>
              <a:ext uri="{FF2B5EF4-FFF2-40B4-BE49-F238E27FC236}">
                <a16:creationId xmlns:a16="http://schemas.microsoft.com/office/drawing/2014/main" xmlns="" id="{DE15E48C-D956-6E14-311F-9C6C15D5357E}"/>
              </a:ext>
            </a:extLst>
          </p:cNvPr>
          <p:cNvPicPr>
            <a:picLocks noGrp="1" noChangeAspect="1"/>
          </p:cNvPicPr>
          <p:nvPr>
            <p:ph type="pic" idx="1"/>
          </p:nvPr>
        </p:nvPicPr>
        <p:blipFill rotWithShape="1">
          <a:blip r:embed="rId2"/>
          <a:srcRect l="20977" r="20977"/>
          <a:stretch/>
        </p:blipFill>
        <p:spPr/>
      </p:pic>
      <p:sp>
        <p:nvSpPr>
          <p:cNvPr id="4" name="Platshållare för text 3">
            <a:extLst>
              <a:ext uri="{FF2B5EF4-FFF2-40B4-BE49-F238E27FC236}">
                <a16:creationId xmlns:a16="http://schemas.microsoft.com/office/drawing/2014/main" xmlns="" id="{31AE8E4A-15E4-A806-00F5-6EC23E59CC37}"/>
              </a:ext>
            </a:extLst>
          </p:cNvPr>
          <p:cNvSpPr>
            <a:spLocks noGrp="1"/>
          </p:cNvSpPr>
          <p:nvPr>
            <p:ph type="body" sz="half" idx="2"/>
          </p:nvPr>
        </p:nvSpPr>
        <p:spPr>
          <a:xfrm>
            <a:off x="839788" y="1366787"/>
            <a:ext cx="3932237" cy="4502201"/>
          </a:xfrm>
        </p:spPr>
        <p:txBody>
          <a:bodyPr>
            <a:normAutofit/>
          </a:bodyPr>
          <a:lstStyle/>
          <a:p>
            <a:endParaRPr lang="sv-SE" sz="2000" dirty="0"/>
          </a:p>
          <a:p>
            <a:r>
              <a:rPr lang="sv-SE" sz="2000" dirty="0"/>
              <a:t>De som håller i kurserna är:</a:t>
            </a:r>
          </a:p>
          <a:p>
            <a:r>
              <a:rPr lang="sv-SE" sz="2000" dirty="0"/>
              <a:t>Distrikt</a:t>
            </a:r>
          </a:p>
          <a:p>
            <a:r>
              <a:rPr lang="sv-SE" sz="2000" dirty="0"/>
              <a:t>Lokalklubb</a:t>
            </a:r>
          </a:p>
          <a:p>
            <a:r>
              <a:rPr lang="sv-SE" sz="2000" dirty="0"/>
              <a:t>Rasklubb</a:t>
            </a:r>
          </a:p>
          <a:p>
            <a:r>
              <a:rPr lang="sv-SE" sz="2000" dirty="0"/>
              <a:t>Kontakta dem om du är intresserad av att utbilda dig!</a:t>
            </a:r>
          </a:p>
          <a:p>
            <a:endParaRPr lang="sv-SE" sz="2000" dirty="0"/>
          </a:p>
          <a:p>
            <a:r>
              <a:rPr lang="sv-SE" sz="2000" dirty="0"/>
              <a:t>SÅ ROLIGT. Ingen dag, hund, ägare, är sig lik!</a:t>
            </a:r>
          </a:p>
          <a:p>
            <a:r>
              <a:rPr lang="sv-SE" sz="2000" dirty="0"/>
              <a:t>Gemenskap och kunskap på hög nivå!</a:t>
            </a:r>
          </a:p>
          <a:p>
            <a:endParaRPr lang="sv-SE" sz="2000" dirty="0"/>
          </a:p>
          <a:p>
            <a:endParaRPr lang="sv-SE" sz="2000" dirty="0"/>
          </a:p>
        </p:txBody>
      </p:sp>
    </p:spTree>
    <p:extLst>
      <p:ext uri="{BB962C8B-B14F-4D97-AF65-F5344CB8AC3E}">
        <p14:creationId xmlns:p14="http://schemas.microsoft.com/office/powerpoint/2010/main" val="2360753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9B5679A-BB67-9C08-D41E-B4B0772C7372}"/>
              </a:ext>
            </a:extLst>
          </p:cNvPr>
          <p:cNvSpPr>
            <a:spLocks noGrp="1"/>
          </p:cNvSpPr>
          <p:nvPr>
            <p:ph type="title"/>
          </p:nvPr>
        </p:nvSpPr>
        <p:spPr>
          <a:xfrm>
            <a:off x="839788" y="365125"/>
            <a:ext cx="10515600" cy="924661"/>
          </a:xfrm>
        </p:spPr>
        <p:txBody>
          <a:bodyPr/>
          <a:lstStyle/>
          <a:p>
            <a:pPr algn="ctr"/>
            <a:r>
              <a:rPr lang="sv-SE" b="1" dirty="0"/>
              <a:t>* Figurant arbete</a:t>
            </a:r>
          </a:p>
        </p:txBody>
      </p:sp>
      <p:sp>
        <p:nvSpPr>
          <p:cNvPr id="3" name="Platshållare för text 2">
            <a:extLst>
              <a:ext uri="{FF2B5EF4-FFF2-40B4-BE49-F238E27FC236}">
                <a16:creationId xmlns:a16="http://schemas.microsoft.com/office/drawing/2014/main" xmlns="" id="{E107380E-1252-99B3-C90C-08762C3AA511}"/>
              </a:ext>
            </a:extLst>
          </p:cNvPr>
          <p:cNvSpPr>
            <a:spLocks noGrp="1"/>
          </p:cNvSpPr>
          <p:nvPr>
            <p:ph type="body" idx="1"/>
          </p:nvPr>
        </p:nvSpPr>
        <p:spPr>
          <a:xfrm>
            <a:off x="375385" y="548641"/>
            <a:ext cx="1511168" cy="4831882"/>
          </a:xfrm>
        </p:spPr>
        <p:txBody>
          <a:bodyPr>
            <a:noAutofit/>
          </a:bodyPr>
          <a:lstStyle/>
          <a:p>
            <a:endParaRPr lang="sv-SE" sz="1800" dirty="0"/>
          </a:p>
          <a:p>
            <a:endParaRPr lang="sv-SE" sz="1800" dirty="0"/>
          </a:p>
          <a:p>
            <a:endParaRPr lang="sv-SE" sz="1800" dirty="0"/>
          </a:p>
          <a:p>
            <a:endParaRPr lang="sv-SE" sz="1800" dirty="0"/>
          </a:p>
          <a:p>
            <a:endParaRPr lang="sv-SE" sz="1800" dirty="0"/>
          </a:p>
          <a:p>
            <a:endParaRPr lang="sv-SE" sz="1800" dirty="0"/>
          </a:p>
          <a:p>
            <a:endParaRPr lang="sv-SE" sz="1800" dirty="0"/>
          </a:p>
          <a:p>
            <a:endParaRPr lang="sv-SE" sz="1800" dirty="0"/>
          </a:p>
          <a:p>
            <a:endParaRPr lang="sv-SE" sz="1800" dirty="0"/>
          </a:p>
          <a:p>
            <a:endParaRPr lang="sv-SE" sz="1800" dirty="0"/>
          </a:p>
          <a:p>
            <a:r>
              <a:rPr lang="sv-SE" sz="1800" dirty="0"/>
              <a:t>* Bygga bana</a:t>
            </a:r>
          </a:p>
          <a:p>
            <a:r>
              <a:rPr lang="sv-SE" sz="1800" dirty="0"/>
              <a:t>* Hålla koll på publiken</a:t>
            </a:r>
          </a:p>
          <a:p>
            <a:r>
              <a:rPr lang="sv-SE" sz="1800" dirty="0"/>
              <a:t>* Styra elhare</a:t>
            </a:r>
          </a:p>
          <a:p>
            <a:r>
              <a:rPr lang="sv-SE" sz="1800" dirty="0"/>
              <a:t>* Avståndslek (kan man avstå)</a:t>
            </a:r>
          </a:p>
          <a:p>
            <a:r>
              <a:rPr lang="sv-SE" sz="1800" dirty="0"/>
              <a:t>* Drar i snöre</a:t>
            </a:r>
          </a:p>
          <a:p>
            <a:r>
              <a:rPr lang="sv-SE" sz="1800" dirty="0"/>
              <a:t>* Spöke</a:t>
            </a:r>
          </a:p>
          <a:p>
            <a:r>
              <a:rPr lang="sv-SE" sz="1800" dirty="0"/>
              <a:t>* Skjuta</a:t>
            </a:r>
          </a:p>
          <a:p>
            <a:endParaRPr lang="sv-SE" sz="1800" dirty="0"/>
          </a:p>
          <a:p>
            <a:endParaRPr lang="sv-SE" sz="1800" dirty="0"/>
          </a:p>
          <a:p>
            <a:endParaRPr lang="sv-SE" sz="1800" dirty="0"/>
          </a:p>
          <a:p>
            <a:endParaRPr lang="sv-SE" sz="1800" dirty="0"/>
          </a:p>
        </p:txBody>
      </p:sp>
      <p:pic>
        <p:nvPicPr>
          <p:cNvPr id="10" name="Platshållare för innehåll 9">
            <a:extLst>
              <a:ext uri="{FF2B5EF4-FFF2-40B4-BE49-F238E27FC236}">
                <a16:creationId xmlns:a16="http://schemas.microsoft.com/office/drawing/2014/main" xmlns="" id="{B9AED9EE-49F5-DA4D-898F-486E9B72106F}"/>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980739" y="2217671"/>
            <a:ext cx="4835876" cy="2829826"/>
          </a:xfrm>
        </p:spPr>
      </p:pic>
      <p:pic>
        <p:nvPicPr>
          <p:cNvPr id="9" name="Platshållare för innehåll 8">
            <a:extLst>
              <a:ext uri="{FF2B5EF4-FFF2-40B4-BE49-F238E27FC236}">
                <a16:creationId xmlns:a16="http://schemas.microsoft.com/office/drawing/2014/main" xmlns="" id="{B77DED84-7274-0755-F249-97AE4BFF695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80997" y="1595889"/>
            <a:ext cx="2281187" cy="4073391"/>
          </a:xfrm>
        </p:spPr>
      </p:pic>
      <p:pic>
        <p:nvPicPr>
          <p:cNvPr id="12" name="Bildobjekt 11">
            <a:extLst>
              <a:ext uri="{FF2B5EF4-FFF2-40B4-BE49-F238E27FC236}">
                <a16:creationId xmlns:a16="http://schemas.microsoft.com/office/drawing/2014/main" xmlns="" id="{7186F535-8182-F115-D753-2DBFD281C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2729" y="1595889"/>
            <a:ext cx="2281188" cy="4073391"/>
          </a:xfrm>
          <a:prstGeom prst="rect">
            <a:avLst/>
          </a:prstGeom>
        </p:spPr>
      </p:pic>
    </p:spTree>
    <p:extLst>
      <p:ext uri="{BB962C8B-B14F-4D97-AF65-F5344CB8AC3E}">
        <p14:creationId xmlns:p14="http://schemas.microsoft.com/office/powerpoint/2010/main" val="2929839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xmlns="" id="{C027AC94-A8A0-32C3-CAD6-8A1F777115FA}"/>
              </a:ext>
            </a:extLst>
          </p:cNvPr>
          <p:cNvSpPr>
            <a:spLocks noGrp="1"/>
          </p:cNvSpPr>
          <p:nvPr>
            <p:ph type="title"/>
          </p:nvPr>
        </p:nvSpPr>
        <p:spPr/>
        <p:txBody>
          <a:bodyPr/>
          <a:lstStyle/>
          <a:p>
            <a:pPr algn="ctr"/>
            <a:r>
              <a:rPr lang="sv-SE" b="1" dirty="0">
                <a:latin typeface="+mn-lt"/>
              </a:rPr>
              <a:t>Frågor?</a:t>
            </a:r>
            <a:br>
              <a:rPr lang="sv-SE" b="1" dirty="0">
                <a:latin typeface="+mn-lt"/>
              </a:rPr>
            </a:br>
            <a:r>
              <a:rPr lang="sv-SE" b="1" dirty="0">
                <a:latin typeface="+mn-lt"/>
              </a:rPr>
              <a:t>Kontakta mental@rottweilerklubben.se</a:t>
            </a:r>
          </a:p>
        </p:txBody>
      </p:sp>
      <p:pic>
        <p:nvPicPr>
          <p:cNvPr id="5" name="Platshållare för innehåll 4">
            <a:extLst>
              <a:ext uri="{FF2B5EF4-FFF2-40B4-BE49-F238E27FC236}">
                <a16:creationId xmlns:a16="http://schemas.microsoft.com/office/drawing/2014/main" xmlns="" id="{D7CCB73C-E7AA-5941-6435-AFBED83D66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414595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xmlns="" id="{75547295-B125-344F-0E21-6963ABEFCB5E}"/>
              </a:ext>
            </a:extLst>
          </p:cNvPr>
          <p:cNvSpPr>
            <a:spLocks noGrp="1"/>
          </p:cNvSpPr>
          <p:nvPr>
            <p:ph type="title"/>
          </p:nvPr>
        </p:nvSpPr>
        <p:spPr/>
        <p:txBody>
          <a:bodyPr>
            <a:normAutofit/>
          </a:bodyPr>
          <a:lstStyle/>
          <a:p>
            <a:pPr algn="ctr"/>
            <a:r>
              <a:rPr lang="sv-SE" b="1" dirty="0"/>
              <a:t>MH – Mentalbeskrivning Hund</a:t>
            </a:r>
            <a:r>
              <a:rPr lang="sv-SE" dirty="0"/>
              <a:t/>
            </a:r>
            <a:br>
              <a:rPr lang="sv-SE" dirty="0"/>
            </a:br>
            <a:r>
              <a:rPr lang="sv-SE" sz="1800" dirty="0"/>
              <a:t>(dessa person har tagit fram och utvecklat MH sedan 1990 talet: Curt </a:t>
            </a:r>
            <a:r>
              <a:rPr lang="sv-SE" sz="1600" dirty="0"/>
              <a:t>Blixt, Lars Fält, Sven </a:t>
            </a:r>
            <a:r>
              <a:rPr lang="sv-SE" sz="1600" dirty="0" err="1"/>
              <a:t>Järverud</a:t>
            </a:r>
            <a:r>
              <a:rPr lang="sv-SE" sz="1600" dirty="0"/>
              <a:t>, Per-Erik Sundgren)</a:t>
            </a:r>
          </a:p>
        </p:txBody>
      </p:sp>
      <p:sp>
        <p:nvSpPr>
          <p:cNvPr id="10" name="Platshållare för innehåll 9">
            <a:extLst>
              <a:ext uri="{FF2B5EF4-FFF2-40B4-BE49-F238E27FC236}">
                <a16:creationId xmlns:a16="http://schemas.microsoft.com/office/drawing/2014/main" xmlns="" id="{C2BD1450-107D-08F6-DA3F-3F1F703A08B2}"/>
              </a:ext>
            </a:extLst>
          </p:cNvPr>
          <p:cNvSpPr>
            <a:spLocks noGrp="1"/>
          </p:cNvSpPr>
          <p:nvPr>
            <p:ph idx="1"/>
          </p:nvPr>
        </p:nvSpPr>
        <p:spPr/>
        <p:txBody>
          <a:bodyPr>
            <a:normAutofit/>
          </a:bodyPr>
          <a:lstStyle/>
          <a:p>
            <a:pPr marL="0" indent="0" algn="ctr">
              <a:buNone/>
            </a:pPr>
            <a:r>
              <a:rPr lang="sv-SE" sz="2100" b="1" dirty="0"/>
              <a:t>10 moment som beskrivs av Mentalbeskrivare</a:t>
            </a:r>
          </a:p>
          <a:p>
            <a:pPr marL="0" indent="0">
              <a:buNone/>
            </a:pPr>
            <a:r>
              <a:rPr lang="sv-SE" sz="2100" dirty="0"/>
              <a:t>Kontakt, hälsning, samarbete, hantering		Lek 1 x 2, samt dragkamp</a:t>
            </a:r>
          </a:p>
          <a:p>
            <a:pPr marL="0" indent="0">
              <a:buNone/>
            </a:pPr>
            <a:r>
              <a:rPr lang="sv-SE" sz="2100" dirty="0"/>
              <a:t>Jakt x 2						Aktivitet</a:t>
            </a:r>
          </a:p>
          <a:p>
            <a:pPr marL="0" indent="0">
              <a:buNone/>
            </a:pPr>
            <a:r>
              <a:rPr lang="sv-SE" sz="2100" dirty="0"/>
              <a:t>Avståndslek					Överraskning</a:t>
            </a:r>
          </a:p>
          <a:p>
            <a:pPr marL="0" indent="0">
              <a:buNone/>
            </a:pPr>
            <a:r>
              <a:rPr lang="sv-SE" sz="2100" dirty="0"/>
              <a:t>Skrammel					Spöken</a:t>
            </a:r>
          </a:p>
          <a:p>
            <a:pPr marL="0" indent="0">
              <a:buNone/>
            </a:pPr>
            <a:r>
              <a:rPr lang="sv-SE" sz="2100" dirty="0"/>
              <a:t>Lek 2						Skott</a:t>
            </a:r>
          </a:p>
          <a:p>
            <a:pPr marL="0" indent="0">
              <a:buNone/>
            </a:pPr>
            <a:endParaRPr lang="sv-SE" sz="2100" dirty="0"/>
          </a:p>
          <a:p>
            <a:pPr marL="0" indent="0">
              <a:buNone/>
            </a:pPr>
            <a:r>
              <a:rPr lang="sv-SE" sz="2100" b="1" dirty="0"/>
              <a:t>Du får en beskrivning av hur din hund beter sig i olika standardiserade situationer</a:t>
            </a:r>
          </a:p>
          <a:p>
            <a:pPr marL="0" indent="0">
              <a:buNone/>
            </a:pPr>
            <a:r>
              <a:rPr lang="sv-SE" sz="2400" b="1" dirty="0"/>
              <a:t>Viktigt: MH är en </a:t>
            </a:r>
            <a:r>
              <a:rPr lang="sv-SE" sz="2400" b="1" u="sng" dirty="0">
                <a:effectLst/>
              </a:rPr>
              <a:t>beskrivning</a:t>
            </a:r>
            <a:r>
              <a:rPr lang="sv-SE" sz="2400" b="1" dirty="0"/>
              <a:t> av hunden, alltså inte ett test där den blir godkänd eller underkänd. Finns inget rätt eller fel. Känd mental status</a:t>
            </a:r>
          </a:p>
          <a:p>
            <a:endParaRPr lang="sv-SE" dirty="0"/>
          </a:p>
        </p:txBody>
      </p:sp>
    </p:spTree>
    <p:extLst>
      <p:ext uri="{BB962C8B-B14F-4D97-AF65-F5344CB8AC3E}">
        <p14:creationId xmlns:p14="http://schemas.microsoft.com/office/powerpoint/2010/main" val="3895862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xmlns="" id="{86FA9615-8F0E-07BE-AB41-8909DFBCE83D}"/>
              </a:ext>
            </a:extLst>
          </p:cNvPr>
          <p:cNvSpPr>
            <a:spLocks noGrp="1"/>
          </p:cNvSpPr>
          <p:nvPr>
            <p:ph type="title"/>
          </p:nvPr>
        </p:nvSpPr>
        <p:spPr/>
        <p:txBody>
          <a:bodyPr/>
          <a:lstStyle/>
          <a:p>
            <a:r>
              <a:rPr lang="sv-SE" b="1" dirty="0">
                <a:latin typeface="+mn-lt"/>
              </a:rPr>
              <a:t>Krav för få delta:</a:t>
            </a:r>
            <a:r>
              <a:rPr lang="sv-SE" b="1" dirty="0"/>
              <a:t/>
            </a:r>
            <a:br>
              <a:rPr lang="sv-SE" b="1" dirty="0"/>
            </a:br>
            <a:endParaRPr lang="sv-SE" dirty="0"/>
          </a:p>
        </p:txBody>
      </p:sp>
      <p:sp>
        <p:nvSpPr>
          <p:cNvPr id="7" name="Platshållare för text 6">
            <a:extLst>
              <a:ext uri="{FF2B5EF4-FFF2-40B4-BE49-F238E27FC236}">
                <a16:creationId xmlns:a16="http://schemas.microsoft.com/office/drawing/2014/main" xmlns="" id="{E2521C9D-45DF-3F38-C5CE-07D2C0EE021B}"/>
              </a:ext>
            </a:extLst>
          </p:cNvPr>
          <p:cNvSpPr>
            <a:spLocks noGrp="1"/>
          </p:cNvSpPr>
          <p:nvPr>
            <p:ph type="body" sz="half" idx="2"/>
          </p:nvPr>
        </p:nvSpPr>
        <p:spPr>
          <a:xfrm>
            <a:off x="836612" y="1972638"/>
            <a:ext cx="3935413" cy="3896350"/>
          </a:xfrm>
        </p:spPr>
        <p:txBody>
          <a:bodyPr>
            <a:normAutofit fontScale="92500" lnSpcReduction="20000"/>
          </a:bodyPr>
          <a:lstStyle/>
          <a:p>
            <a:pPr>
              <a:buFont typeface="Arial" panose="020B0604020202020204" pitchFamily="34" charset="0"/>
              <a:buChar char="•"/>
            </a:pPr>
            <a:r>
              <a:rPr lang="sv-SE" sz="2400" dirty="0"/>
              <a:t>Minst tolv månader gammal</a:t>
            </a:r>
          </a:p>
          <a:p>
            <a:pPr>
              <a:buFont typeface="Arial" panose="020B0604020202020204" pitchFamily="34" charset="0"/>
              <a:buChar char="•"/>
            </a:pPr>
            <a:r>
              <a:rPr lang="sv-SE" sz="2400" dirty="0"/>
              <a:t>Registrerad i SKK eller i av SKK erkänd utländsk kennelorganisation</a:t>
            </a:r>
          </a:p>
          <a:p>
            <a:pPr>
              <a:buFont typeface="Arial" panose="020B0604020202020204" pitchFamily="34" charset="0"/>
              <a:buChar char="•"/>
            </a:pPr>
            <a:r>
              <a:rPr lang="sv-SE" sz="2400" dirty="0"/>
              <a:t>ID-märkt</a:t>
            </a:r>
          </a:p>
          <a:p>
            <a:pPr>
              <a:buFont typeface="Arial" panose="020B0604020202020204" pitchFamily="34" charset="0"/>
              <a:buChar char="•"/>
            </a:pPr>
            <a:r>
              <a:rPr lang="sv-SE" sz="2400" dirty="0"/>
              <a:t>Vaccinerad enligt gällande regler</a:t>
            </a:r>
          </a:p>
          <a:p>
            <a:pPr>
              <a:buFont typeface="Arial" panose="020B0604020202020204" pitchFamily="34" charset="0"/>
              <a:buChar char="•"/>
            </a:pPr>
            <a:r>
              <a:rPr lang="sv-SE" sz="2400" dirty="0"/>
              <a:t>Vara fullt frisk och inte löpa</a:t>
            </a:r>
          </a:p>
          <a:p>
            <a:pPr>
              <a:buFont typeface="Arial" panose="020B0604020202020204" pitchFamily="34" charset="0"/>
              <a:buChar char="•"/>
            </a:pPr>
            <a:r>
              <a:rPr lang="sv-SE" sz="2400" dirty="0"/>
              <a:t>Hunden får inte vara utsatt för doping eller andra otillbörliga förhållanden</a:t>
            </a:r>
          </a:p>
          <a:p>
            <a:pPr>
              <a:buFont typeface="Arial" panose="020B0604020202020204" pitchFamily="34" charset="0"/>
              <a:buChar char="•"/>
            </a:pPr>
            <a:r>
              <a:rPr lang="sv-SE" sz="2400" dirty="0"/>
              <a:t>Registrerad hos SKK</a:t>
            </a:r>
          </a:p>
          <a:p>
            <a:pPr>
              <a:buFont typeface="Arial" panose="020B0604020202020204" pitchFamily="34" charset="0"/>
              <a:buChar char="•"/>
            </a:pPr>
            <a:endParaRPr lang="sv-SE" dirty="0"/>
          </a:p>
        </p:txBody>
      </p:sp>
      <p:pic>
        <p:nvPicPr>
          <p:cNvPr id="6" name="Platshållare för bild 5">
            <a:extLst>
              <a:ext uri="{FF2B5EF4-FFF2-40B4-BE49-F238E27FC236}">
                <a16:creationId xmlns:a16="http://schemas.microsoft.com/office/drawing/2014/main" xmlns="" id="{DDE398E1-2781-8D92-F15D-0A38736FCC4B}"/>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792" r="27792"/>
          <a:stretch>
            <a:fillRect/>
          </a:stretch>
        </p:blipFill>
        <p:spPr>
          <a:xfrm rot="5400000">
            <a:off x="5832475" y="338138"/>
            <a:ext cx="4873625" cy="6172200"/>
          </a:xfrm>
        </p:spPr>
      </p:pic>
    </p:spTree>
    <p:extLst>
      <p:ext uri="{BB962C8B-B14F-4D97-AF65-F5344CB8AC3E}">
        <p14:creationId xmlns:p14="http://schemas.microsoft.com/office/powerpoint/2010/main" val="1233491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79C259C-48B9-4C78-23C8-6412EB863675}"/>
              </a:ext>
            </a:extLst>
          </p:cNvPr>
          <p:cNvSpPr>
            <a:spLocks noGrp="1"/>
          </p:cNvSpPr>
          <p:nvPr>
            <p:ph type="title"/>
          </p:nvPr>
        </p:nvSpPr>
        <p:spPr/>
        <p:txBody>
          <a:bodyPr/>
          <a:lstStyle/>
          <a:p>
            <a:r>
              <a:rPr lang="sv-SE" b="1" dirty="0">
                <a:latin typeface="+mn-lt"/>
              </a:rPr>
              <a:t>Krav för brukshundraser</a:t>
            </a:r>
            <a:r>
              <a:rPr lang="sv-SE" b="1" dirty="0"/>
              <a:t/>
            </a:r>
            <a:br>
              <a:rPr lang="sv-SE" b="1" dirty="0"/>
            </a:br>
            <a:endParaRPr lang="sv-SE" dirty="0"/>
          </a:p>
        </p:txBody>
      </p:sp>
      <p:sp>
        <p:nvSpPr>
          <p:cNvPr id="4" name="Platshållare för text 3">
            <a:extLst>
              <a:ext uri="{FF2B5EF4-FFF2-40B4-BE49-F238E27FC236}">
                <a16:creationId xmlns:a16="http://schemas.microsoft.com/office/drawing/2014/main" xmlns="" id="{B2B0535D-5E98-3D2B-094E-FECC5DA5A79C}"/>
              </a:ext>
            </a:extLst>
          </p:cNvPr>
          <p:cNvSpPr>
            <a:spLocks noGrp="1"/>
          </p:cNvSpPr>
          <p:nvPr>
            <p:ph type="body" sz="half" idx="2"/>
          </p:nvPr>
        </p:nvSpPr>
        <p:spPr/>
        <p:txBody>
          <a:bodyPr>
            <a:normAutofit fontScale="92500"/>
          </a:bodyPr>
          <a:lstStyle/>
          <a:p>
            <a:r>
              <a:rPr lang="sv-SE" sz="2400" dirty="0"/>
              <a:t>Måste ha gjort MH om: </a:t>
            </a:r>
          </a:p>
          <a:p>
            <a:r>
              <a:rPr lang="sv-SE" sz="2400" dirty="0"/>
              <a:t>du ska tävla bruks, efter att hunden har fyllt 18 månader</a:t>
            </a:r>
          </a:p>
          <a:p>
            <a:r>
              <a:rPr lang="sv-SE" sz="2400" dirty="0"/>
              <a:t>Den ska genomföra tjänstehundsutbildning </a:t>
            </a:r>
          </a:p>
          <a:p>
            <a:r>
              <a:rPr lang="sv-SE" sz="2400" dirty="0"/>
              <a:t>eller gå i avel </a:t>
            </a:r>
          </a:p>
          <a:p>
            <a:r>
              <a:rPr lang="sv-SE" sz="2400" dirty="0"/>
              <a:t>Anledningen till det är att Svenska Brukshundklubben har ett avelsprogram som ställer höga krav på bruksraserna</a:t>
            </a:r>
          </a:p>
          <a:p>
            <a:endParaRPr lang="sv-SE" dirty="0"/>
          </a:p>
        </p:txBody>
      </p:sp>
      <p:pic>
        <p:nvPicPr>
          <p:cNvPr id="8" name="Platshållare för innehåll 7">
            <a:extLst>
              <a:ext uri="{FF2B5EF4-FFF2-40B4-BE49-F238E27FC236}">
                <a16:creationId xmlns:a16="http://schemas.microsoft.com/office/drawing/2014/main" xmlns="" id="{111209C4-5FAD-CB0D-4F6A-2E21C940BB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688306"/>
            <a:ext cx="6172200" cy="3471862"/>
          </a:xfrm>
        </p:spPr>
      </p:pic>
    </p:spTree>
    <p:extLst>
      <p:ext uri="{BB962C8B-B14F-4D97-AF65-F5344CB8AC3E}">
        <p14:creationId xmlns:p14="http://schemas.microsoft.com/office/powerpoint/2010/main" val="278597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CB6A1F80-DED0-FCA6-AE55-3BB8DD087D87}"/>
              </a:ext>
            </a:extLst>
          </p:cNvPr>
          <p:cNvSpPr>
            <a:spLocks noGrp="1"/>
          </p:cNvSpPr>
          <p:nvPr>
            <p:ph type="title"/>
          </p:nvPr>
        </p:nvSpPr>
        <p:spPr/>
        <p:txBody>
          <a:bodyPr/>
          <a:lstStyle/>
          <a:p>
            <a:r>
              <a:rPr lang="sv-SE" b="1" dirty="0"/>
              <a:t>Efter beskrivningen</a:t>
            </a:r>
            <a:br>
              <a:rPr lang="sv-SE" b="1" dirty="0"/>
            </a:br>
            <a:endParaRPr lang="sv-SE" dirty="0"/>
          </a:p>
        </p:txBody>
      </p:sp>
      <p:pic>
        <p:nvPicPr>
          <p:cNvPr id="6" name="Platshållare för bild 5">
            <a:extLst>
              <a:ext uri="{FF2B5EF4-FFF2-40B4-BE49-F238E27FC236}">
                <a16:creationId xmlns:a16="http://schemas.microsoft.com/office/drawing/2014/main" xmlns="" id="{F615BE68-0B8F-A3FD-7A25-E655701BC7B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5183188" y="1006867"/>
            <a:ext cx="6172200" cy="4854183"/>
          </a:xfrm>
        </p:spPr>
      </p:pic>
      <p:sp>
        <p:nvSpPr>
          <p:cNvPr id="4" name="Platshållare för text 3">
            <a:extLst>
              <a:ext uri="{FF2B5EF4-FFF2-40B4-BE49-F238E27FC236}">
                <a16:creationId xmlns:a16="http://schemas.microsoft.com/office/drawing/2014/main" xmlns="" id="{FCEFBADF-F78E-6010-92BD-F36210EE87E1}"/>
              </a:ext>
            </a:extLst>
          </p:cNvPr>
          <p:cNvSpPr>
            <a:spLocks noGrp="1"/>
          </p:cNvSpPr>
          <p:nvPr>
            <p:ph type="body" sz="half" idx="2"/>
          </p:nvPr>
        </p:nvSpPr>
        <p:spPr>
          <a:xfrm>
            <a:off x="839788" y="1633591"/>
            <a:ext cx="3932237" cy="4469258"/>
          </a:xfrm>
        </p:spPr>
        <p:txBody>
          <a:bodyPr>
            <a:normAutofit lnSpcReduction="10000"/>
          </a:bodyPr>
          <a:lstStyle/>
          <a:p>
            <a:r>
              <a:rPr lang="sv-SE" sz="2200" dirty="0"/>
              <a:t>får ägaren en kopia av protokollet, vilket är ett bevis på att din hund har har känd mental status</a:t>
            </a:r>
          </a:p>
          <a:p>
            <a:r>
              <a:rPr lang="sv-SE" sz="2200" dirty="0"/>
              <a:t>Resultatet registreras in digitalt och läses in av Svenska Kennelklubben (SKK) till Hunddata och Avelsdata</a:t>
            </a:r>
          </a:p>
          <a:p>
            <a:r>
              <a:rPr lang="sv-SE" sz="2200" dirty="0"/>
              <a:t>I databaserna går det att ta fram genomsnittliga värden på hundrasernas mentala status. Spindeldiagram för brukshundraserna och övriga raser som har minst 30 hundar som genomfört MH</a:t>
            </a:r>
          </a:p>
          <a:p>
            <a:endParaRPr lang="sv-SE" dirty="0"/>
          </a:p>
        </p:txBody>
      </p:sp>
    </p:spTree>
    <p:extLst>
      <p:ext uri="{BB962C8B-B14F-4D97-AF65-F5344CB8AC3E}">
        <p14:creationId xmlns:p14="http://schemas.microsoft.com/office/powerpoint/2010/main" val="222540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xmlns="" id="{FFEED908-AC49-1611-0E06-533435DBB9C0}"/>
              </a:ext>
            </a:extLst>
          </p:cNvPr>
          <p:cNvPicPr>
            <a:picLocks noChangeAspect="1"/>
          </p:cNvPicPr>
          <p:nvPr/>
        </p:nvPicPr>
        <p:blipFill>
          <a:blip r:embed="rId2"/>
          <a:stretch>
            <a:fillRect/>
          </a:stretch>
        </p:blipFill>
        <p:spPr>
          <a:xfrm>
            <a:off x="-991402" y="-380144"/>
            <a:ext cx="14909533" cy="7592602"/>
          </a:xfrm>
          <a:prstGeom prst="rect">
            <a:avLst/>
          </a:prstGeom>
        </p:spPr>
      </p:pic>
    </p:spTree>
    <p:extLst>
      <p:ext uri="{BB962C8B-B14F-4D97-AF65-F5344CB8AC3E}">
        <p14:creationId xmlns:p14="http://schemas.microsoft.com/office/powerpoint/2010/main" val="39264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0F2E2CE-9900-85FB-9A33-72906CBE5E9E}"/>
              </a:ext>
            </a:extLst>
          </p:cNvPr>
          <p:cNvSpPr>
            <a:spLocks noGrp="1"/>
          </p:cNvSpPr>
          <p:nvPr>
            <p:ph type="title"/>
          </p:nvPr>
        </p:nvSpPr>
        <p:spPr>
          <a:xfrm>
            <a:off x="839788" y="457200"/>
            <a:ext cx="3932237" cy="938463"/>
          </a:xfrm>
        </p:spPr>
        <p:txBody>
          <a:bodyPr/>
          <a:lstStyle/>
          <a:p>
            <a:r>
              <a:rPr lang="sv-SE" b="1" dirty="0"/>
              <a:t>Protokoll</a:t>
            </a:r>
          </a:p>
        </p:txBody>
      </p:sp>
      <p:pic>
        <p:nvPicPr>
          <p:cNvPr id="6" name="Platshållare för bild 5">
            <a:extLst>
              <a:ext uri="{FF2B5EF4-FFF2-40B4-BE49-F238E27FC236}">
                <a16:creationId xmlns:a16="http://schemas.microsoft.com/office/drawing/2014/main" xmlns="" id="{BA3BAFC0-26A5-A88A-FF4E-B1888368FF54}"/>
              </a:ext>
            </a:extLst>
          </p:cNvPr>
          <p:cNvPicPr>
            <a:picLocks noGrp="1" noChangeAspect="1"/>
          </p:cNvPicPr>
          <p:nvPr>
            <p:ph type="pic" idx="1"/>
          </p:nvPr>
        </p:nvPicPr>
        <p:blipFill rotWithShape="1">
          <a:blip r:embed="rId2"/>
          <a:srcRect l="20977" r="20977"/>
          <a:stretch/>
        </p:blipFill>
        <p:spPr/>
      </p:pic>
      <p:sp>
        <p:nvSpPr>
          <p:cNvPr id="4" name="Platshållare för text 3">
            <a:extLst>
              <a:ext uri="{FF2B5EF4-FFF2-40B4-BE49-F238E27FC236}">
                <a16:creationId xmlns:a16="http://schemas.microsoft.com/office/drawing/2014/main" xmlns="" id="{92EAE05C-76D7-4833-9622-4AE6147FA7F3}"/>
              </a:ext>
            </a:extLst>
          </p:cNvPr>
          <p:cNvSpPr>
            <a:spLocks noGrp="1"/>
          </p:cNvSpPr>
          <p:nvPr>
            <p:ph type="body" sz="half" idx="2"/>
          </p:nvPr>
        </p:nvSpPr>
        <p:spPr/>
        <p:txBody>
          <a:bodyPr>
            <a:normAutofit fontScale="92500" lnSpcReduction="20000"/>
          </a:bodyPr>
          <a:lstStyle/>
          <a:p>
            <a:r>
              <a:rPr lang="sv-SE" sz="2400" dirty="0"/>
              <a:t>Intensitetsskala 1-5</a:t>
            </a:r>
          </a:p>
          <a:p>
            <a:r>
              <a:rPr lang="sv-SE" sz="2400" dirty="0"/>
              <a:t>1 är lite</a:t>
            </a:r>
          </a:p>
          <a:p>
            <a:r>
              <a:rPr lang="sv-SE" sz="2400" dirty="0"/>
              <a:t>5 är mycket</a:t>
            </a:r>
          </a:p>
          <a:p>
            <a:r>
              <a:rPr lang="sv-SE" sz="2400" dirty="0"/>
              <a:t>Vart vill man ha ”kryssen”?</a:t>
            </a:r>
          </a:p>
          <a:p>
            <a:r>
              <a:rPr lang="sv-SE" sz="2000" dirty="0"/>
              <a:t>Hund följer inte rutor så ”kryssen” hamnar där det passar bäst</a:t>
            </a:r>
          </a:p>
          <a:p>
            <a:r>
              <a:rPr lang="sv-SE" sz="2000" dirty="0"/>
              <a:t>Regler</a:t>
            </a:r>
          </a:p>
          <a:p>
            <a:r>
              <a:rPr lang="sv-SE" sz="2000" dirty="0"/>
              <a:t>Anvisningar</a:t>
            </a:r>
          </a:p>
          <a:p>
            <a:r>
              <a:rPr lang="sv-SE" sz="2000" dirty="0"/>
              <a:t>Utförandeanvisningar</a:t>
            </a:r>
          </a:p>
          <a:p>
            <a:r>
              <a:rPr lang="sv-SE" sz="2000" dirty="0"/>
              <a:t>Nyckel (protokoll)</a:t>
            </a:r>
          </a:p>
          <a:p>
            <a:r>
              <a:rPr lang="sv-SE" sz="2000" dirty="0"/>
              <a:t>Alla banor ska se lika ut i hela landet</a:t>
            </a:r>
          </a:p>
        </p:txBody>
      </p:sp>
    </p:spTree>
    <p:extLst>
      <p:ext uri="{BB962C8B-B14F-4D97-AF65-F5344CB8AC3E}">
        <p14:creationId xmlns:p14="http://schemas.microsoft.com/office/powerpoint/2010/main" val="350770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xmlns="" id="{2B21D85E-F55A-4BED-0CCD-A59FABEF4BDF}"/>
              </a:ext>
            </a:extLst>
          </p:cNvPr>
          <p:cNvSpPr>
            <a:spLocks noGrp="1"/>
          </p:cNvSpPr>
          <p:nvPr>
            <p:ph type="title"/>
          </p:nvPr>
        </p:nvSpPr>
        <p:spPr>
          <a:xfrm>
            <a:off x="831850" y="394637"/>
            <a:ext cx="10515600" cy="981776"/>
          </a:xfrm>
        </p:spPr>
        <p:txBody>
          <a:bodyPr>
            <a:normAutofit fontScale="90000"/>
          </a:bodyPr>
          <a:lstStyle/>
          <a:p>
            <a:r>
              <a:rPr lang="sv-SE" sz="4400" b="1" dirty="0">
                <a:effectLst/>
                <a:latin typeface="+mn-lt"/>
                <a:ea typeface="Times New Roman" panose="02020603050405020304" pitchFamily="18" charset="0"/>
                <a:cs typeface="Times New Roman" panose="02020603050405020304" pitchFamily="18" charset="0"/>
              </a:rPr>
              <a:t>Mentalbeskrivning Hund – för vem och varför?</a:t>
            </a:r>
            <a:r>
              <a:rPr lang="sv-SE" sz="6000" b="1" dirty="0">
                <a:effectLst/>
                <a:latin typeface="+mn-lt"/>
                <a:ea typeface="Calibri" panose="020F0502020204030204" pitchFamily="34" charset="0"/>
                <a:cs typeface="Times New Roman" panose="02020603050405020304" pitchFamily="18" charset="0"/>
              </a:rPr>
              <a:t/>
            </a:r>
            <a:br>
              <a:rPr lang="sv-SE" sz="6000" b="1" dirty="0">
                <a:effectLst/>
                <a:latin typeface="+mn-lt"/>
                <a:ea typeface="Calibri" panose="020F0502020204030204" pitchFamily="34" charset="0"/>
                <a:cs typeface="Times New Roman" panose="02020603050405020304" pitchFamily="18" charset="0"/>
              </a:rPr>
            </a:br>
            <a:endParaRPr lang="sv-SE" b="1" dirty="0">
              <a:latin typeface="+mn-lt"/>
            </a:endParaRPr>
          </a:p>
        </p:txBody>
      </p:sp>
      <p:sp>
        <p:nvSpPr>
          <p:cNvPr id="6" name="Platshållare för text 5">
            <a:extLst>
              <a:ext uri="{FF2B5EF4-FFF2-40B4-BE49-F238E27FC236}">
                <a16:creationId xmlns:a16="http://schemas.microsoft.com/office/drawing/2014/main" xmlns="" id="{1810F5F6-2A65-82AE-ADF8-8B2BA1FD8344}"/>
              </a:ext>
            </a:extLst>
          </p:cNvPr>
          <p:cNvSpPr>
            <a:spLocks noGrp="1"/>
          </p:cNvSpPr>
          <p:nvPr>
            <p:ph type="body" idx="1"/>
          </p:nvPr>
        </p:nvSpPr>
        <p:spPr>
          <a:xfrm>
            <a:off x="831850" y="770021"/>
            <a:ext cx="10515600" cy="5693342"/>
          </a:xfrm>
        </p:spPr>
        <p:txBody>
          <a:bodyPr>
            <a:normAutofit/>
          </a:bodyPr>
          <a:lstStyle/>
          <a:p>
            <a:pPr>
              <a:lnSpc>
                <a:spcPct val="107000"/>
              </a:lnSpc>
              <a:spcAft>
                <a:spcPts val="800"/>
              </a:spcAft>
            </a:pPr>
            <a:r>
              <a:rPr lang="sv-SE" sz="2000" b="1" u="sng" dirty="0">
                <a:ea typeface="Times New Roman" panose="02020603050405020304" pitchFamily="18" charset="0"/>
                <a:cs typeface="Times New Roman" panose="02020603050405020304" pitchFamily="18" charset="0"/>
              </a:rPr>
              <a:t>U</a:t>
            </a:r>
            <a:r>
              <a:rPr lang="sv-SE" sz="2000" b="1" u="sng" dirty="0">
                <a:effectLst/>
                <a:ea typeface="Times New Roman" panose="02020603050405020304" pitchFamily="18" charset="0"/>
                <a:cs typeface="Times New Roman" panose="02020603050405020304" pitchFamily="18" charset="0"/>
              </a:rPr>
              <a:t>ppfödaren </a:t>
            </a:r>
            <a:endParaRPr lang="sv-SE" sz="2000" b="1" u="sng" dirty="0">
              <a:effectLst/>
              <a:ea typeface="Calibri" panose="020F0502020204030204" pitchFamily="34" charset="0"/>
              <a:cs typeface="Times New Roman" panose="02020603050405020304" pitchFamily="18" charset="0"/>
            </a:endParaRPr>
          </a:p>
          <a:p>
            <a:pPr>
              <a:lnSpc>
                <a:spcPct val="107000"/>
              </a:lnSpc>
              <a:spcAft>
                <a:spcPts val="800"/>
              </a:spcAft>
            </a:pPr>
            <a:r>
              <a:rPr lang="sv-SE" sz="2000" b="1" dirty="0">
                <a:effectLst/>
                <a:ea typeface="Times New Roman" panose="02020603050405020304" pitchFamily="18" charset="0"/>
                <a:cs typeface="Times New Roman" panose="02020603050405020304" pitchFamily="18" charset="0"/>
              </a:rPr>
              <a:t>Hundar nedärver, i stor utsträckning, beteenden och egenskaper från sina föräldrar. Med hjälp av MH har uppfödare stor möjlighet att påverka sin avel genom att välja rätt föräldradjur till sin avkomma.</a:t>
            </a:r>
            <a:endParaRPr lang="sv-SE" sz="2000" b="1" dirty="0">
              <a:effectLst/>
              <a:ea typeface="Calibri" panose="020F0502020204030204" pitchFamily="34" charset="0"/>
              <a:cs typeface="Times New Roman" panose="02020603050405020304" pitchFamily="18" charset="0"/>
            </a:endParaRPr>
          </a:p>
          <a:p>
            <a:pPr>
              <a:lnSpc>
                <a:spcPct val="107000"/>
              </a:lnSpc>
              <a:spcAft>
                <a:spcPts val="800"/>
              </a:spcAft>
            </a:pPr>
            <a:r>
              <a:rPr lang="sv-SE" sz="2000" b="1" dirty="0">
                <a:effectLst/>
                <a:ea typeface="Times New Roman" panose="02020603050405020304" pitchFamily="18" charset="0"/>
                <a:cs typeface="Times New Roman" panose="02020603050405020304" pitchFamily="18" charset="0"/>
              </a:rPr>
              <a:t>Det är </a:t>
            </a:r>
            <a:r>
              <a:rPr lang="sv-SE" sz="2000" b="1" dirty="0">
                <a:ea typeface="Times New Roman" panose="02020603050405020304" pitchFamily="18" charset="0"/>
                <a:cs typeface="Times New Roman" panose="02020603050405020304" pitchFamily="18" charset="0"/>
              </a:rPr>
              <a:t>då</a:t>
            </a:r>
            <a:r>
              <a:rPr lang="sv-SE" sz="2000" b="1" dirty="0">
                <a:effectLst/>
                <a:ea typeface="Times New Roman" panose="02020603050405020304" pitchFamily="18" charset="0"/>
                <a:cs typeface="Times New Roman" panose="02020603050405020304" pitchFamily="18" charset="0"/>
              </a:rPr>
              <a:t> viktigt för uppfödare att få hela kullar MH-beskrivna, för att kunna se om de har lyckats få fram den mentalitet som är önskvärd för våra olika raser. Då kan man också föra statistik över avkommor till ett föräldradjur/föräldrapar.</a:t>
            </a:r>
            <a:endParaRPr lang="sv-SE" sz="2000" b="1" dirty="0">
              <a:effectLst/>
              <a:ea typeface="Calibri" panose="020F0502020204030204" pitchFamily="34" charset="0"/>
              <a:cs typeface="Times New Roman" panose="02020603050405020304" pitchFamily="18" charset="0"/>
            </a:endParaRPr>
          </a:p>
          <a:p>
            <a:pPr>
              <a:lnSpc>
                <a:spcPct val="107000"/>
              </a:lnSpc>
              <a:spcAft>
                <a:spcPts val="800"/>
              </a:spcAft>
            </a:pPr>
            <a:r>
              <a:rPr lang="sv-SE" sz="2000" b="1" u="sng" dirty="0">
                <a:effectLst/>
                <a:ea typeface="Times New Roman" panose="02020603050405020304" pitchFamily="18" charset="0"/>
                <a:cs typeface="Times New Roman" panose="02020603050405020304" pitchFamily="18" charset="0"/>
              </a:rPr>
              <a:t>MH för hundägaren </a:t>
            </a:r>
            <a:r>
              <a:rPr lang="sv-SE" sz="2000" b="1" i="1" dirty="0">
                <a:effectLst/>
                <a:ea typeface="Times New Roman" panose="02020603050405020304" pitchFamily="18" charset="0"/>
                <a:cs typeface="Times New Roman" panose="02020603050405020304" pitchFamily="18" charset="0"/>
              </a:rPr>
              <a:t>                           </a:t>
            </a:r>
            <a:endParaRPr lang="sv-SE" sz="2000" b="1" dirty="0">
              <a:effectLst/>
              <a:ea typeface="Calibri" panose="020F0502020204030204" pitchFamily="34" charset="0"/>
              <a:cs typeface="Times New Roman" panose="02020603050405020304" pitchFamily="18" charset="0"/>
            </a:endParaRPr>
          </a:p>
          <a:p>
            <a:pPr>
              <a:lnSpc>
                <a:spcPct val="107000"/>
              </a:lnSpc>
              <a:spcAft>
                <a:spcPts val="800"/>
              </a:spcAft>
            </a:pPr>
            <a:r>
              <a:rPr lang="sv-SE" sz="2000" b="1" dirty="0">
                <a:effectLst/>
                <a:ea typeface="Times New Roman" panose="02020603050405020304" pitchFamily="18" charset="0"/>
                <a:cs typeface="Times New Roman" panose="02020603050405020304" pitchFamily="18" charset="0"/>
              </a:rPr>
              <a:t>Det är lämpligt att mentalbeskriva sin hund när den har blivit äldre än ett år och gärna före två års ålder. Ofta är det en aha-upplevelse för hundägaren men ibland kan ägaren bli glatt överraskad över hur hunden reagerar. </a:t>
            </a:r>
            <a:endParaRPr lang="sv-SE" sz="2000" b="1" dirty="0">
              <a:effectLst/>
              <a:ea typeface="Calibri" panose="020F0502020204030204" pitchFamily="34" charset="0"/>
              <a:cs typeface="Times New Roman" panose="02020603050405020304" pitchFamily="18" charset="0"/>
            </a:endParaRPr>
          </a:p>
          <a:p>
            <a:pPr>
              <a:lnSpc>
                <a:spcPct val="107000"/>
              </a:lnSpc>
              <a:spcAft>
                <a:spcPts val="800"/>
              </a:spcAft>
            </a:pPr>
            <a:r>
              <a:rPr lang="sv-SE" sz="2000" b="1" dirty="0">
                <a:effectLst/>
                <a:ea typeface="Times New Roman" panose="02020603050405020304" pitchFamily="18" charset="0"/>
                <a:cs typeface="Times New Roman" panose="02020603050405020304" pitchFamily="18" charset="0"/>
              </a:rPr>
              <a:t>Beskrivaren kan dessutom ge hundägaren råd om hur han/hon går vidare med hundens uppfostran utifrån det hunden visat under beskrivningen.</a:t>
            </a:r>
            <a:endParaRPr lang="sv-SE" sz="2000" b="1" dirty="0">
              <a:effectLst/>
              <a:ea typeface="Calibri" panose="020F0502020204030204" pitchFamily="34" charset="0"/>
              <a:cs typeface="Times New Roman" panose="02020603050405020304" pitchFamily="18" charset="0"/>
            </a:endParaRPr>
          </a:p>
          <a:p>
            <a:pPr>
              <a:lnSpc>
                <a:spcPct val="107000"/>
              </a:lnSpc>
              <a:spcAft>
                <a:spcPts val="800"/>
              </a:spcAft>
            </a:pPr>
            <a:endParaRPr lang="sv-SE" sz="2000" dirty="0">
              <a:effectLst/>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6545739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1667</Words>
  <Application>Microsoft Office PowerPoint</Application>
  <PresentationFormat>Anpassad</PresentationFormat>
  <Paragraphs>170</Paragraphs>
  <Slides>25</Slides>
  <Notes>0</Notes>
  <HiddenSlides>0</HiddenSlides>
  <MMClips>0</MMClips>
  <ScaleCrop>false</ScaleCrop>
  <HeadingPairs>
    <vt:vector size="4" baseType="variant">
      <vt:variant>
        <vt:lpstr>Tema</vt:lpstr>
      </vt:variant>
      <vt:variant>
        <vt:i4>1</vt:i4>
      </vt:variant>
      <vt:variant>
        <vt:lpstr>Bildrubriker</vt:lpstr>
      </vt:variant>
      <vt:variant>
        <vt:i4>25</vt:i4>
      </vt:variant>
    </vt:vector>
  </HeadingPairs>
  <TitlesOfParts>
    <vt:vector size="26" baseType="lpstr">
      <vt:lpstr>Office-tema</vt:lpstr>
      <vt:lpstr>Välkomna!  Till en presentation om vad MH är!</vt:lpstr>
      <vt:lpstr>Vad är mentalitet? </vt:lpstr>
      <vt:lpstr>MH – Mentalbeskrivning Hund (dessa person har tagit fram och utvecklat MH sedan 1990 talet: Curt Blixt, Lars Fält, Sven Järverud, Per-Erik Sundgren)</vt:lpstr>
      <vt:lpstr>Krav för få delta: </vt:lpstr>
      <vt:lpstr>Krav för brukshundraser </vt:lpstr>
      <vt:lpstr>Efter beskrivningen </vt:lpstr>
      <vt:lpstr>PowerPoint-presentation</vt:lpstr>
      <vt:lpstr>Protokoll</vt:lpstr>
      <vt:lpstr>Mentalbeskrivning Hund – för vem och varför? </vt:lpstr>
      <vt:lpstr>Mentalbeskrivning Hund – för vem och varför? </vt:lpstr>
      <vt:lpstr>Hur tolkar jag ett MH-protokoll? </vt:lpstr>
      <vt:lpstr>Kontakt, hälsning, samarbete, hantering</vt:lpstr>
      <vt:lpstr>Lek 1 x 2, samt dragkamp </vt:lpstr>
      <vt:lpstr>Jakt x 2 </vt:lpstr>
      <vt:lpstr>Aktivitet </vt:lpstr>
      <vt:lpstr>Avståndslek</vt:lpstr>
      <vt:lpstr>Överraskning o Skrammel </vt:lpstr>
      <vt:lpstr>Kvarstående rädsla eller intresse</vt:lpstr>
      <vt:lpstr>Spöken </vt:lpstr>
      <vt:lpstr>Lek 2 och skott</vt:lpstr>
      <vt:lpstr>När, var, hur?</vt:lpstr>
      <vt:lpstr>  Mer info om MH finns på: </vt:lpstr>
      <vt:lpstr>Utbildning</vt:lpstr>
      <vt:lpstr>* Figurant arbete</vt:lpstr>
      <vt:lpstr>Frågor? Kontakta mental@rottweilerklubben.se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Veronica Nilsson</dc:title>
  <dc:creator>Veronica Nilsson</dc:creator>
  <cp:lastModifiedBy>Marie Stang</cp:lastModifiedBy>
  <cp:revision>79</cp:revision>
  <cp:lastPrinted>2022-08-30T18:51:03Z</cp:lastPrinted>
  <dcterms:created xsi:type="dcterms:W3CDTF">2022-08-30T08:15:52Z</dcterms:created>
  <dcterms:modified xsi:type="dcterms:W3CDTF">2023-11-20T20:59:25Z</dcterms:modified>
</cp:coreProperties>
</file>